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850" r:id="rId1"/>
  </p:sldMasterIdLst>
  <p:notesMasterIdLst>
    <p:notesMasterId r:id="rId42"/>
  </p:notesMasterIdLst>
  <p:handoutMasterIdLst>
    <p:handoutMasterId r:id="rId43"/>
  </p:handoutMasterIdLst>
  <p:sldIdLst>
    <p:sldId id="1856" r:id="rId2"/>
    <p:sldId id="257" r:id="rId3"/>
    <p:sldId id="1660" r:id="rId4"/>
    <p:sldId id="1890" r:id="rId5"/>
    <p:sldId id="2238" r:id="rId6"/>
    <p:sldId id="2240" r:id="rId7"/>
    <p:sldId id="1906" r:id="rId8"/>
    <p:sldId id="1861" r:id="rId9"/>
    <p:sldId id="1907" r:id="rId10"/>
    <p:sldId id="1893" r:id="rId11"/>
    <p:sldId id="2242" r:id="rId12"/>
    <p:sldId id="2243" r:id="rId13"/>
    <p:sldId id="1857" r:id="rId14"/>
    <p:sldId id="2237" r:id="rId15"/>
    <p:sldId id="1670" r:id="rId16"/>
    <p:sldId id="1895" r:id="rId17"/>
    <p:sldId id="2239" r:id="rId18"/>
    <p:sldId id="2253" r:id="rId19"/>
    <p:sldId id="2244" r:id="rId20"/>
    <p:sldId id="2249" r:id="rId21"/>
    <p:sldId id="2248" r:id="rId22"/>
    <p:sldId id="1862" r:id="rId23"/>
    <p:sldId id="2250" r:id="rId24"/>
    <p:sldId id="2251" r:id="rId25"/>
    <p:sldId id="2252" r:id="rId26"/>
    <p:sldId id="2256" r:id="rId27"/>
    <p:sldId id="2255" r:id="rId28"/>
    <p:sldId id="1911" r:id="rId29"/>
    <p:sldId id="1956" r:id="rId30"/>
    <p:sldId id="2254" r:id="rId31"/>
    <p:sldId id="1858" r:id="rId32"/>
    <p:sldId id="1931" r:id="rId33"/>
    <p:sldId id="1905" r:id="rId34"/>
    <p:sldId id="1917" r:id="rId35"/>
    <p:sldId id="1920" r:id="rId36"/>
    <p:sldId id="2258" r:id="rId37"/>
    <p:sldId id="2259" r:id="rId38"/>
    <p:sldId id="2260" r:id="rId39"/>
    <p:sldId id="2257" r:id="rId40"/>
    <p:sldId id="2261" r:id="rId4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856"/>
            <p14:sldId id="257"/>
            <p14:sldId id="1660"/>
            <p14:sldId id="1890"/>
            <p14:sldId id="2238"/>
            <p14:sldId id="2240"/>
            <p14:sldId id="1906"/>
            <p14:sldId id="1861"/>
            <p14:sldId id="1907"/>
            <p14:sldId id="1893"/>
            <p14:sldId id="2242"/>
            <p14:sldId id="2243"/>
            <p14:sldId id="1857"/>
            <p14:sldId id="2237"/>
            <p14:sldId id="1670"/>
            <p14:sldId id="1895"/>
            <p14:sldId id="2239"/>
            <p14:sldId id="2253"/>
            <p14:sldId id="2244"/>
            <p14:sldId id="2249"/>
            <p14:sldId id="2248"/>
            <p14:sldId id="1862"/>
            <p14:sldId id="2250"/>
            <p14:sldId id="2251"/>
            <p14:sldId id="2252"/>
            <p14:sldId id="2256"/>
            <p14:sldId id="2255"/>
            <p14:sldId id="1911"/>
            <p14:sldId id="1956"/>
            <p14:sldId id="2254"/>
            <p14:sldId id="1858"/>
            <p14:sldId id="1931"/>
            <p14:sldId id="1905"/>
            <p14:sldId id="1917"/>
            <p14:sldId id="1920"/>
            <p14:sldId id="2258"/>
            <p14:sldId id="2259"/>
            <p14:sldId id="2260"/>
            <p14:sldId id="2257"/>
            <p14:sldId id="226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43A5E"/>
    <a:srgbClr val="D0DAF1"/>
    <a:srgbClr val="0078D4"/>
    <a:srgbClr val="1A1A1A"/>
    <a:srgbClr val="00BCF2"/>
    <a:srgbClr val="40CDF5"/>
    <a:srgbClr val="40587C"/>
    <a:srgbClr val="00B0E3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891" autoAdjust="0"/>
  </p:normalViewPr>
  <p:slideViewPr>
    <p:cSldViewPr snapToGrid="0">
      <p:cViewPr varScale="1">
        <p:scale>
          <a:sx n="72" d="100"/>
          <a:sy n="72" d="100"/>
        </p:scale>
        <p:origin x="133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40" d="100"/>
          <a:sy n="240" d="100"/>
        </p:scale>
        <p:origin x="534" y="-47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7DDC-611C-4FBE-B231-07AA3559C3B4}" type="datetime8">
              <a:rPr lang="en-US" smtClean="0">
                <a:latin typeface="Segoe UI" pitchFamily="34" charset="0"/>
              </a:rPr>
              <a:t>11/16/2024 3:05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governance/management-groups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sp/800-145/fina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b="0" dirty="0">
                <a:solidFill>
                  <a:srgbClr val="2061BC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 (Body)"/>
              </a:rPr>
              <a:t>https://learn.microsoft.com/training/paths/microsoft-azure-fundamentals-describe-cloud-concepts/</a:t>
            </a:r>
          </a:p>
          <a:p>
            <a:endParaRPr lang="en-US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https://learn.microsoft.com/training/modules/create-an-azure-account/</a:t>
            </a:r>
            <a:endParaRPr lang="en-GB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https://learn.microsoft.com/training/modules/describe-core-architectural-components-of-azure/4-exercise-explore-learn-sandbox</a:t>
            </a:r>
            <a:endParaRPr lang="en-GB" sz="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D038E80-5A0B-42C9-8EF5-20D5FDD4543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333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678B03A-D38A-4B1C-AB5B-DA7D3EA5BCD2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16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Capital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physical infrastructure upfront.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upfront cost, but the value of your investment reduces over 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Operational expenditure (</a:t>
            </a:r>
            <a:r>
              <a:rPr lang="en-US" sz="11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OpEx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Spend on services or products as needed.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billed immediately.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Deduct the expense from your tax bill in the same year.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cost, pay-as-you-use.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3BA3A1C-AE6D-43F8-BDDA-372FC880022B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97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https://learn.microsoft.com/training/modules/describe-cloud-compute/6-describe-consumption-based-model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consumption-based model brings with it many benefits, including: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upfront costs.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need to purchase and manage costly infrastructure that may or may not be used to its full extent.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pay for additional resources when they are needed.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ability to stop paying for resources that are no longer needed.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DE44FAD-A05D-4E5C-88C7-CD884B9A721D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458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9F60A62-4035-476C-ACD6-77781131797D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88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https://learn.microsoft.com/training/modules/describe-benefits-use-cloud-services/1-introduction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6A8E48D-2DCC-4B13-96FE-FEB9FB4C87D4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244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https://learn.microsoft.com/training/modules/describe-benefits-use-cloud-services/2-high-availability-scalability-cloud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https://learn.microsoft.com/training/modules/describe-benefits-use-cloud-services/3-reliability-predictability-cloud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https://learn.microsoft.com/training/modules/describe-benefits-use-cloud-services/4-security-governance-cloud</a:t>
            </a: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https://learn.microsoft.com/training/modules/describe-benefits-use-cloud-services/5-manageability-cloud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92A6D62-06E0-4609-808C-4BE4432653F5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https://learn.microsoft.com/training/modules/describe-cloud-service-types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7927B4-1FF0-49E0-8286-ACBCEB1E77F0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81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https://learn.microsoft.com/training/modules/describe-cloud-service-types/1-introduction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D5AB49E-9D96-47E5-A957-031AB3219E14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47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https://learn.microsoft.com/training/modules/describe-cloud-service-types/2-describe-infrastructure-service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IaaS,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https://azure.microsoft.com/resources/cloud-computing-dictionary/what-is-iaas/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Most basic cloud computing services category.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pay-as-you-go IT infrastructure by renting servers, virtual machines, storage, networks, and operating systems from a cloud provider.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Instant computing infrastructure, provisioned and managed over the internet.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FD42E31-1AB7-4A76-A37A-1B5ABD0A2B94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49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https://learn.microsoft.com/training/modules/describe-cloud-service-types/3-describe-platform-service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PaaS,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https://azure.microsoft.com/resources/cloud-computing-dictionary/what-is-paas/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an environment for building, testing, and deploying software applications.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Helps create applications quickly, without focusing on managing underlying infrastructure.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E829888-F0FD-4914-93EF-36AF9A992AC9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2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484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https://learn.microsoft.com/training/modules/describe-cloud-service-types/4-describe-software-service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Common usage scenarios: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Examples of Microsoft SaaS services include Microsoft Office 365, Skype, and Microsoft Dynamics CRM Online.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more information on SaaS, go to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https://azure.microsoft.com/resources/cloud-computing-dictionary/what-is-saas/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A5EA8C1-60C8-4B30-9051-7568CB777DD7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123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01C500F-9B3E-4290-9B9E-1261A371F5E6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9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7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EA502-4625-E1C2-24C0-DA7E7CC1C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6F2F73-D82D-65E8-ECB0-03F93CEE8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91643-19E2-B17B-49E7-69EE944B5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B010303-C2D3-2B2C-5768-D634147FCE9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08692-09EF-EB93-969A-4D1884C787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A457D2-1C40-49B6-78F9-B81B0BAB9C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70A32-EA13-AC2C-4C30-4A527581D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346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749D-6F61-7DD9-6105-54F4677D9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AC027-A1AF-88F2-1B26-34578C1075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216E2-94D6-ED3D-08AD-412A3158E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7BE9E37-6480-891D-B2C8-597B3C1BD90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92D9-2170-58CA-1F3D-DB33B97A0E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EAD335-D59E-895C-08C9-E4B3D75F7C9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9164D-5BD1-8E8A-CAF4-47618D66A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871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DE11D-A6DC-D44D-EF64-88D0FBE6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8ADF1-988F-FB4F-0467-4ABB7D9F12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C6CA0-E27E-D8AE-F667-998F97B4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A6EE0C9-2CAE-AE24-8E79-CA6BC4AEE3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D114F-BCF7-E981-F838-05CD838229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2601F5-A3B6-ACDA-1A17-67F012BC2DA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A033F-CDFE-FA64-AC83-32F68D6D2D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1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8F84A4-CCBF-726E-589C-A897D4597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D833E-668C-5B97-6B4E-10C3DC4E57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A974E-29A0-8A5F-C9EA-5CCC696FD3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349F98F-34B4-A515-08F0-63E90CD46A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4BD7C-68AC-BE00-C13D-E6C7FCF498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771061-EF8D-E0C1-94A5-3DFB85EFA5A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759739-EF8C-7638-4CFB-587A8345D5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68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https://learn.microsoft.com/training/modules/describe-core-architectural-components-of-azure/1-introduction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E91514-1FF8-4654-8856-46FE7FA2C3D5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244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https://learn.microsoft.com/training/modules/describe-core-architectural-components-of-azure/5-describe-azure-physical-infrastructure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region represents a collection of </a:t>
            </a:r>
            <a:r>
              <a:rPr lang="en-IE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datacenters</a:t>
            </a: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 provide flexibility and scale.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Regions preserve data residency.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 select regions close to your users.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aware of region deployment availability.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global services that are region independent.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regions and their locations is available at </a:t>
            </a:r>
            <a:r>
              <a:rPr lang="en-IE" sz="11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https://azure.microsoft.com/explore/global-infrastructure/data-residency/#overview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D624C2A-8C20-41D6-A1CF-C9B81C728247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5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dirty="0">
                <a:latin typeface="Segoe UI Semilight"/>
                <a:cs typeface="Segoe UI Semilight"/>
              </a:rPr>
              <a:t>https://learn.microsoft.com/training/modules/describe-core-architectural-components-of-azure/5-describe-azure-physical-infrastructure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IE" sz="2800" dirty="0">
              <a:latin typeface="Segoe UI Semilight"/>
              <a:cs typeface="Segoe UI Semiligh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Physically separate locations within an Azure region.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Takes availability sets to the next 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Includes one or more </a:t>
            </a:r>
            <a:r>
              <a:rPr lang="en-IE" sz="2800" dirty="0" err="1"/>
              <a:t>datacenters</a:t>
            </a:r>
            <a:r>
              <a:rPr lang="en-IE" sz="2800" dirty="0"/>
              <a:t>, equipped with independent power, cooling, and networking.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Acts as an isolation boundary.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sz="2800" dirty="0"/>
              <a:t>If one availability zone goes down, the other continues working.</a:t>
            </a:r>
            <a:endParaRPr lang="en-IE" sz="2800" b="1" dirty="0"/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More details about Availability Zones in Azure are available at </a:t>
            </a:r>
            <a:r>
              <a:rPr lang="en-IE" sz="900" u="sng" dirty="0"/>
              <a:t>https://learn.microsoft.com/azure/reliability/availability-zones-overview</a:t>
            </a:r>
          </a:p>
          <a:p>
            <a:r>
              <a:rPr lang="en-IE" sz="900" u="sng" dirty="0"/>
              <a:t>https://www.youtube.com/watch?v=qNYf2Ox75gQ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DB36E6D-6065-4339-B75B-3FA04FBCD20E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FDD834-91E9-4D0F-AEEC-6663903FA8A9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https://learn.microsoft.com/training/modules/describe-core-architectural-components-of-azure/5-describe-azure-physical-infrastructure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Azure region is paired with another region.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prefers at least 300 miles of separation between datacenters in a regional pair.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services provide automatic replication to the paired region.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an outage, recovery of one region is prioritized out of every pair.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system updates are rolled out to paired regions sequentially (not at the same time).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list of geographies, regions, region-pairs, and other details, go to https://azure.microsoft.com/explore/global-infrastructure/geographies/#overview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a full list of region pairs, go to https://learn.microsoft.com/azure/reliability/cross-region-replication-azure#what-are-paired-regions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CA3D128-A565-4286-BE02-0AA2CA04F8D2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4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https://learn.microsoft.com/training/modules/describe-core-architectural-components-of-azure/6-describe-azure-management-infrastructure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C28A3A-A5BF-48ED-9026-5FC6CF15E7F5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979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https://learn.microsoft.com/training/modules/describe-core-architectural-components-of-azure/6-describe-azure-management-infrastructure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Containers for multiple resources that share the same life cycle. 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Aggregates resources into a single manageable unit.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Azure resource must exist in one (and only one) resource group.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Secure at the resource group </a:t>
            </a:r>
            <a:b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(or resource) level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role-based access control (RBAC).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F877F4CF-ABF5-4251-A52D-FAE2B85DE09D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https://learn.microsoft.com/training/modules/describe-core-architectural-components-of-azure/6-describe-azure-management-infrastructure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account can have one or multiple subscriptions.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subscription offers: </a:t>
            </a:r>
            <a:r>
              <a:rPr lang="en-IE" sz="11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https://azure.microsoft.com/en-us/support/legal/offer-details/ 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7B460B0-B4BE-4654-9AE7-5878F848D39B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https://learn.microsoft.com/training/modules/describe-core-architectural-components-of-azure/6-describe-azure-management-infrastructure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groups can include multiple Azure subscriptions.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Subscriptions inherit conditions applied to the management group.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10,000 management groups can be supported in a single directory.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management group tree can support up to six levels of depth.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E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 groups: </a:t>
            </a:r>
            <a:r>
              <a:rPr lang="en-IE" sz="11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https://learn.microsoft.com/azure/governance/management-groups/</a:t>
            </a:r>
            <a:endParaRPr lang="en-US" sz="1100" u="non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5DA0CC5-8790-4FFA-9247-371F8E9F2A88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859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7AEF6-C376-9A36-7737-8ADF0084E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BE320B-CCCC-E64C-7418-40B1E6B6B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F15C5-1D65-0DC7-B762-5BC3A49F0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EB4E1FF-5B29-8B6F-B451-32269A6FB6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7DD6E-6E5E-B79E-EFC6-5C533E9D00B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0C2959A-F210-F58D-CABD-4CBC1BF4D23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0BE67-2B82-9714-4401-DF06B8DC8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9442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3DA5-4E70-E30B-4FA0-3E39E9BCB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E3522-89EF-6AEC-273E-001C3E4D0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9E039-1859-4ED6-AE84-8F3E8B2CB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0632BE0-743F-71F4-36BE-5D7D74D94D4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1723A-C6F9-7833-BAA8-CBF4509372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FE1C4C-A6A2-0931-99B2-1B4D5849A2D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5ABC5-5B81-10E1-280E-26516E6C9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360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A865-2397-8E04-DA1D-991F30082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614C7B-9F88-B270-11F9-E26D1A11D2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8B4E1-0125-4B49-7AAC-50B002D0A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CCC2723-D824-5249-10AB-0CE1F96AA7F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953466-860D-DCCE-5108-0BCA707866E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25D2E7-A20C-6C47-E8DF-C313309FD1E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6955D-98FE-1945-D3EC-A4F41ED172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03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8E2C-7C88-5708-0541-4F94369D6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A6F61-B774-8017-8AF8-17933DD3C3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1ADC31-16F1-F225-0361-3BAF616D9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https://learn.microsoft.com/training/modules/describe-core-architectural-components-of-azure/1-introduction</a:t>
            </a:r>
          </a:p>
          <a:p>
            <a:r>
              <a:rPr lang="en-US" dirty="0"/>
              <a:t>https://github.com/ddneves/awesome-azure-learning/blob/master/topics/certifications/az-900.md#labs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/>
              <a:t>https://github.com/kingdomb/AZ-900T0x-Practical_Labs-AzureFundamentals/tree/master/Instructions/Walkthroughs</a:t>
            </a: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2068C2A-0346-5F50-D455-48A67A1AD83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EF3C4-65C4-B47C-95EE-81090B106A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C6641DA-389F-CDEF-BF67-66CD809F351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E91514-1FF8-4654-8856-46FE7FA2C3D5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A9F5C-8AE2-B542-6AD3-82B749BAA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45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A97CD4C-B3D8-4975-AE7D-A9A9ABAD507A}" type="datetime8">
              <a:rPr lang="en-US" smtClean="0"/>
              <a:t>11/16/2024 4:39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0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https://learn.microsoft.com/training/modules/describe-cloud-compute/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DA5498-1BA8-42E2-BF24-970D535CD7E7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002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https://learn.microsoft.com/training/modules/describe-cloud-compute/2-introduction-cloud-compute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F9F4A0-DD58-4485-9D2F-20D7F3CFB8C4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61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82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https://learn.microsoft.com/training/modules/describe-cloud-compute/3-what-cloud-compute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>
              <a:latin typeface="+mn-lt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Cloud computing is: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model for enabling on-demand access to a shared pool of configurable computing resources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servers, network, storage, applications, and services.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Ubiquitous, convenient, on-demand network access.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Rapidly provisioned and released with minimal management effort or service provider interaction.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Definitions can be found at: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u="sng" kern="100" dirty="0">
              <a:solidFill>
                <a:srgbClr val="0563C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  <a:hlinkClick r:id="rId3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NIST definition - https://csrc.nist.gov/publications/detail/sp/800-145/final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28CCCB-5AC6-42E2-9EBE-0BD71AB1012A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1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E" sz="28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Owned and operated by the organization that uses cloud resources.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create a cloud environment in their datacenter.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Self-service access to compute resources provided to users within the organization.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Organizations are responsible for operating the services they provide.</a:t>
            </a: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C8F1E90-FAC7-4AC5-A8B0-B39F5EEB76F6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23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 are public, private, and hybrid clouds? - https://azure.microsoft.com/resources/cloud-computing-dictionary/what-are-private-public-hybrid-clouds/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0C68561-265A-4CFA-82C0-8F6741715024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2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11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https://learn.microsoft.com/training/modules/describe-cloud-compute/5-define-cloud-models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11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Hybrid cloud models have the following characteristics: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location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Specific resources are run or used in a public cloud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―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others are run or used in a private cloud.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and efficiency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Hybrid cloud models allow an organization to leverage some of the benefits of cost, efficiency, and scale that are available with a public cloud model.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Organizations retain management control in private clouds.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Technical skills are still required to maintain the private cloud and ensure both cloud models can operate together.</a:t>
            </a:r>
          </a:p>
          <a:p>
            <a:pPr algn="l"/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1BA94334-184A-4297-981D-5507F1100F3B}" type="datetime8">
              <a:rPr lang="en-US" smtClean="0"/>
              <a:t>11/16/2024 3:03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74512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040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69779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84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7A07-DDF0-4D9F-B850-249DF929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D57DF-2D87-4754-8918-8EDCEECA3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87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0397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9446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412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9195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9686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61640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79995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106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09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9" r:id="rId3"/>
    <p:sldLayoutId id="2147484860" r:id="rId4"/>
    <p:sldLayoutId id="2147484861" r:id="rId5"/>
    <p:sldLayoutId id="2147484863" r:id="rId6"/>
    <p:sldLayoutId id="2147484865" r:id="rId7"/>
    <p:sldLayoutId id="2147484869" r:id="rId8"/>
    <p:sldLayoutId id="2147484873" r:id="rId9"/>
    <p:sldLayoutId id="2147484879" r:id="rId10"/>
    <p:sldLayoutId id="2147484881" r:id="rId11"/>
    <p:sldLayoutId id="2147484889" r:id="rId12"/>
    <p:sldLayoutId id="2147484890" r:id="rId1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nanddeepnachanblogs.com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airedRegion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fre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2769057"/>
            <a:ext cx="6345239" cy="1231106"/>
          </a:xfrm>
        </p:spPr>
        <p:txBody>
          <a:bodyPr/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343273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F7C73B-0D02-9A68-2D94-3B91B086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model comparison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3C0CA6-2017-FF66-4253-744B870F95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Public cloud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3C8FF0-A4BF-6895-4BF1-2164A2D19D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No capital expenditures to scale up.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Applications can be quickly provisioned and deprovisioned.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pay only for what they use.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D8AD65-C9AC-E253-00F5-422B742E97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Private cloud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4F6AB0-04DD-F798-F436-C854717C36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20287" cy="2523768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Hardware must be purchased for start-up and maintenance.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have complete control over resources and security.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are responsible for hardware maintenance and updates.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42A8320-A7E3-06D2-F9AD-C31822CCC7D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Hybrid cloud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DFD21B-DD00-B181-8984-4B9AFF9E0A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20287" cy="1969770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Provides the most flexibility.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determine where to run their applications.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Organizations control security, compliance, or legal requirements.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94D38FD-87B8-5033-19F3-55C1F5D64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281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24E909-BB9C-73C6-6C1A-2095E50C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</a:t>
            </a:r>
            <a:r>
              <a:rPr lang="en-US" dirty="0" err="1"/>
              <a:t>CapEx</a:t>
            </a:r>
            <a:r>
              <a:rPr lang="en-US" dirty="0"/>
              <a:t> vs. </a:t>
            </a:r>
            <a:r>
              <a:rPr lang="en-US" dirty="0" err="1"/>
              <a:t>OpEx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53F720-CF0F-546E-BBC8-8BA717CC93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338554"/>
          </a:xfrm>
        </p:spPr>
        <p:txBody>
          <a:bodyPr/>
          <a:lstStyle/>
          <a:p>
            <a:r>
              <a:rPr lang="en-US" sz="2200" dirty="0"/>
              <a:t>Capital expenditure (</a:t>
            </a:r>
            <a:r>
              <a:rPr lang="en-US" sz="2200" dirty="0" err="1"/>
              <a:t>CapEx</a:t>
            </a:r>
            <a:r>
              <a:rPr lang="en-US" sz="2200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595DF6-683E-AAAA-1723-9BFE35123F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4987096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upfront spending of money on physical infrastructure.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Costs from </a:t>
            </a:r>
            <a:r>
              <a:rPr lang="en-US" sz="1800" dirty="0" err="1"/>
              <a:t>CapEx</a:t>
            </a:r>
            <a:r>
              <a:rPr lang="en-US" sz="1800" dirty="0"/>
              <a:t> have a value that reduces over time.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A4416E-02E9-1C52-3091-510548D0487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338554"/>
          </a:xfrm>
        </p:spPr>
        <p:txBody>
          <a:bodyPr/>
          <a:lstStyle/>
          <a:p>
            <a:r>
              <a:rPr lang="en-US" sz="2200" dirty="0"/>
              <a:t>Operational expenditure (</a:t>
            </a:r>
            <a:r>
              <a:rPr lang="en-US" sz="2200" dirty="0" err="1"/>
              <a:t>OpEx</a:t>
            </a:r>
            <a:r>
              <a:rPr lang="en-US" sz="2200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624673-7BFE-0FCC-9002-3B4B5DFD1C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Spend on products and services as needed, </a:t>
            </a:r>
            <a:br>
              <a:rPr lang="en-US" sz="1800" dirty="0"/>
            </a:br>
            <a:r>
              <a:rPr lang="en-US" sz="1800" dirty="0"/>
              <a:t>pay-as-you-go. 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Get billed immediately.</a:t>
            </a:r>
          </a:p>
        </p:txBody>
      </p:sp>
      <p:pic>
        <p:nvPicPr>
          <p:cNvPr id="11" name="Picture 10" descr="Two sided graphic to show a larger dollar bill on the left, and several smaller dollar bills on the right.  This represents that CapEx (left) usually results in large bulk expenses; while OpEx (right) results in savings and many smaller expenses.">
            <a:extLst>
              <a:ext uri="{FF2B5EF4-FFF2-40B4-BE49-F238E27FC236}">
                <a16:creationId xmlns:a16="http://schemas.microsoft.com/office/drawing/2014/main" id="{0EA2DEDF-0035-4D5D-A0AD-40E5D03FD25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-11703" t="-11962" r="-11703" b="-11962"/>
          <a:stretch/>
        </p:blipFill>
        <p:spPr>
          <a:xfrm>
            <a:off x="586389" y="3624263"/>
            <a:ext cx="11013473" cy="2286000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27164DF-E727-B206-DAC6-E02B2F394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476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7C7BC6F0-AAA3-1E2B-6D99-6CC8C9EC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0" y="585216"/>
            <a:ext cx="11011602" cy="369332"/>
          </a:xfrm>
        </p:spPr>
        <p:txBody>
          <a:bodyPr/>
          <a:lstStyle/>
          <a:p>
            <a:r>
              <a:rPr lang="en-US" dirty="0"/>
              <a:t>Consumption-based model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26AD2B7-538A-49EE-CF99-333B0586B9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677108"/>
          </a:xfrm>
        </p:spPr>
        <p:txBody>
          <a:bodyPr/>
          <a:lstStyle/>
          <a:p>
            <a:r>
              <a:rPr lang="en-US" sz="2200" b="0" i="0" dirty="0">
                <a:effectLst/>
                <a:latin typeface="+mn-lt"/>
              </a:rPr>
              <a:t>Cloud service providers operate on a </a:t>
            </a:r>
            <a:r>
              <a:rPr lang="en-US" sz="2200" i="0" dirty="0">
                <a:effectLst/>
                <a:latin typeface="+mn-lt"/>
              </a:rPr>
              <a:t>consumption-based model, </a:t>
            </a:r>
            <a:r>
              <a:rPr lang="en-US" sz="2200" b="0" i="0" dirty="0">
                <a:effectLst/>
                <a:latin typeface="+mn-lt"/>
              </a:rPr>
              <a:t>which means that end users only pay for the resources that they use.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8538A0F-6BC7-A383-9189-12A09F2CB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440701"/>
            <a:ext cx="11013473" cy="1231106"/>
          </a:xfrm>
        </p:spPr>
        <p:txBody>
          <a:bodyPr/>
          <a:lstStyle/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Better cost prediction.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Prices for individual resources and services are provided.</a:t>
            </a:r>
          </a:p>
          <a:p>
            <a:pPr marL="347663" indent="-228600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Billing is based on actual usage.</a:t>
            </a:r>
          </a:p>
        </p:txBody>
      </p:sp>
      <p:sp>
        <p:nvSpPr>
          <p:cNvPr id="38" name="Footer Placeholder 37">
            <a:extLst>
              <a:ext uri="{FF2B5EF4-FFF2-40B4-BE49-F238E27FC236}">
                <a16:creationId xmlns:a16="http://schemas.microsoft.com/office/drawing/2014/main" id="{3174C8D7-DBE2-6204-2AB1-4A8281137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596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06B422D-E1DF-3E3B-FA53-0EF2C1FC6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benefits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330CD4-1019-7FA8-4388-4BD9358BD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920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152249-7033-FE1B-7AD7-14FD3DCA4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benefits―objective domain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71E1A18-2E9B-6288-F594-116D49D5DF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1815882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benefits of high availability and scalability in the cloud.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benefits of reliability and predictability in the cloud.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benefits of security and governance in the cloud.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benefits of manageability in the cloud.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39FACC-E798-B250-7E61-4B1398460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62739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8B498F-DDB1-EBE4-D467-6F855501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Cloud benefits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C8A6AD-E734-181A-6B7F-64A307841C94}"/>
              </a:ext>
            </a:extLst>
          </p:cNvPr>
          <p:cNvSpPr>
            <a:spLocks/>
          </p:cNvSpPr>
          <p:nvPr/>
        </p:nvSpPr>
        <p:spPr bwMode="auto">
          <a:xfrm>
            <a:off x="5882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High availability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5B28D-5557-F155-EB50-9E9A14C6FE82}"/>
              </a:ext>
            </a:extLst>
          </p:cNvPr>
          <p:cNvSpPr>
            <a:spLocks/>
          </p:cNvSpPr>
          <p:nvPr/>
        </p:nvSpPr>
        <p:spPr bwMode="auto">
          <a:xfrm>
            <a:off x="6157561" y="1799772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Elasticity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5512A5-A123-66CC-4E8D-7CA1ACA87113}"/>
              </a:ext>
            </a:extLst>
          </p:cNvPr>
          <p:cNvSpPr>
            <a:spLocks/>
          </p:cNvSpPr>
          <p:nvPr/>
        </p:nvSpPr>
        <p:spPr bwMode="auto">
          <a:xfrm>
            <a:off x="5882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Scalability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05D92D-F83F-11D9-2F67-B487D0864DF1}"/>
              </a:ext>
            </a:extLst>
          </p:cNvPr>
          <p:cNvSpPr>
            <a:spLocks/>
          </p:cNvSpPr>
          <p:nvPr/>
        </p:nvSpPr>
        <p:spPr bwMode="auto">
          <a:xfrm>
            <a:off x="6157561" y="2579007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Reliability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02DAE7-EDB5-FD14-3E9A-5E6F293B62E2}"/>
              </a:ext>
            </a:extLst>
          </p:cNvPr>
          <p:cNvSpPr>
            <a:spLocks/>
          </p:cNvSpPr>
          <p:nvPr/>
        </p:nvSpPr>
        <p:spPr bwMode="auto">
          <a:xfrm>
            <a:off x="5882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Predictability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61CD6C-474F-DE2E-783A-387DC3862C0C}"/>
              </a:ext>
            </a:extLst>
          </p:cNvPr>
          <p:cNvSpPr>
            <a:spLocks/>
          </p:cNvSpPr>
          <p:nvPr/>
        </p:nvSpPr>
        <p:spPr bwMode="auto">
          <a:xfrm>
            <a:off x="6157561" y="3358243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Security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57482C-9E69-F11A-5BCE-FD09594285FC}"/>
              </a:ext>
            </a:extLst>
          </p:cNvPr>
          <p:cNvSpPr>
            <a:spLocks/>
          </p:cNvSpPr>
          <p:nvPr/>
        </p:nvSpPr>
        <p:spPr bwMode="auto">
          <a:xfrm>
            <a:off x="5882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Governance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AF9A42-D4CA-B46F-47ED-5D2D1B00E0BF}"/>
              </a:ext>
            </a:extLst>
          </p:cNvPr>
          <p:cNvSpPr>
            <a:spLocks/>
          </p:cNvSpPr>
          <p:nvPr/>
        </p:nvSpPr>
        <p:spPr bwMode="auto">
          <a:xfrm>
            <a:off x="6157561" y="4137478"/>
            <a:ext cx="5442300" cy="65223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Manageability</a:t>
            </a:r>
            <a:endParaRPr lang="en-US" sz="2400" dirty="0" err="1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4EB54C8C-087F-350C-F00E-F77725052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D10B70-1057-EC8D-CC10-14C37E32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service types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AF68708-AC05-FA79-BBCA-619ACAAAF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6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03919A-0110-2187-9702-4A210E056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Cloud services―objective domain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94F090-257F-3E6C-6505-1A068D70C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308324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infrastructure as a service (IaaS).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platform as a service (PaaS).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software as a service (SaaS).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shared responsibility model.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Identify appropriate use cases for each cloud service (IaaS, PaaS, SaaS).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FC3FFE7-98FD-C2C2-4D7C-8381C7BF8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873581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enu of a service&#10;&#10;Description automatically generated">
            <a:extLst>
              <a:ext uri="{FF2B5EF4-FFF2-40B4-BE49-F238E27FC236}">
                <a16:creationId xmlns:a16="http://schemas.microsoft.com/office/drawing/2014/main" id="{054D3EC4-4511-4414-45FB-F7DF9D3C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97" y="0"/>
            <a:ext cx="7534805" cy="6858000"/>
          </a:xfrm>
          <a:prstGeom prst="rect">
            <a:avLst/>
          </a:prstGeom>
        </p:spPr>
      </p:pic>
      <p:pic>
        <p:nvPicPr>
          <p:cNvPr id="9" name="Graphic 8" descr="Whole pizza with solid fill">
            <a:extLst>
              <a:ext uri="{FF2B5EF4-FFF2-40B4-BE49-F238E27FC236}">
                <a16:creationId xmlns:a16="http://schemas.microsoft.com/office/drawing/2014/main" id="{717D8D22-E16F-4C82-E078-89A2685F5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880" y="1732280"/>
            <a:ext cx="15748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954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0947E67-FC9D-6086-73F5-21C4DF176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Infrastructure as a service (IaaS)</a:t>
            </a:r>
            <a:endParaRPr lang="en-US" sz="4000" dirty="0"/>
          </a:p>
        </p:txBody>
      </p:sp>
      <p:pic>
        <p:nvPicPr>
          <p:cNvPr id="12" name="Picture Placeholder 11" descr="IaaS is encompassing the following three icons: Servers and storage, Networking firewalls and security, and Datacenter physical plant and building.">
            <a:extLst>
              <a:ext uri="{FF2B5EF4-FFF2-40B4-BE49-F238E27FC236}">
                <a16:creationId xmlns:a16="http://schemas.microsoft.com/office/drawing/2014/main" id="{ED595AC7-03F2-1B01-8E1E-8141CC5EFA0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53974" t="-1632" r="-53974" b="-1632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F1A114B-DE36-D6F3-A40B-4EF805204D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Build pay-as-you-go IT infrastructure by renting servers, virtual machines, storage, networks, and operating systems from a cloud provider.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36F6C04-52F4-4E70-041F-5F16A9535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16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5">
            <a:extLst>
              <a:ext uri="{FF2B5EF4-FFF2-40B4-BE49-F238E27FC236}">
                <a16:creationId xmlns:a16="http://schemas.microsoft.com/office/drawing/2014/main" id="{025A6FCA-1A3C-431F-B9E1-19C60A68565C}"/>
              </a:ext>
            </a:extLst>
          </p:cNvPr>
          <p:cNvSpPr/>
          <p:nvPr/>
        </p:nvSpPr>
        <p:spPr>
          <a:xfrm>
            <a:off x="0" y="320040"/>
            <a:ext cx="7791061" cy="914400"/>
          </a:xfrm>
          <a:custGeom>
            <a:avLst/>
            <a:gdLst/>
            <a:ahLst/>
            <a:cxnLst/>
            <a:rect l="l" t="t" r="r" b="b"/>
            <a:pathLst>
              <a:path w="9482455" h="914400">
                <a:moveTo>
                  <a:pt x="9025128" y="0"/>
                </a:moveTo>
                <a:lnTo>
                  <a:pt x="0" y="0"/>
                </a:lnTo>
                <a:lnTo>
                  <a:pt x="0" y="914399"/>
                </a:lnTo>
                <a:lnTo>
                  <a:pt x="9025128" y="914399"/>
                </a:lnTo>
                <a:lnTo>
                  <a:pt x="9482328" y="457199"/>
                </a:lnTo>
                <a:lnTo>
                  <a:pt x="9025128" y="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A6B106AD-7C66-4D63-94A6-2C9C60C2CA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380" y="458411"/>
            <a:ext cx="676761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000" b="1" dirty="0">
                <a:solidFill>
                  <a:schemeClr val="bg1"/>
                </a:solidFill>
              </a:rPr>
              <a:t>Nanddeep Nachan</a:t>
            </a:r>
            <a:endParaRPr sz="4000" b="1" dirty="0">
              <a:solidFill>
                <a:schemeClr val="bg1"/>
              </a:solidFill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C687EED-A62B-7626-D7AA-C4A2C4B33752}"/>
              </a:ext>
            </a:extLst>
          </p:cNvPr>
          <p:cNvSpPr txBox="1">
            <a:spLocks/>
          </p:cNvSpPr>
          <p:nvPr/>
        </p:nvSpPr>
        <p:spPr>
          <a:xfrm>
            <a:off x="329380" y="1393190"/>
            <a:ext cx="7169028" cy="3416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1" kern="1200" dirty="0">
                <a:solidFill>
                  <a:schemeClr val="tx1"/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M365 Consultant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7993F8C8-EC36-2D2F-D655-B6FBBB05BDEC}"/>
              </a:ext>
            </a:extLst>
          </p:cNvPr>
          <p:cNvSpPr txBox="1">
            <a:spLocks/>
          </p:cNvSpPr>
          <p:nvPr/>
        </p:nvSpPr>
        <p:spPr>
          <a:xfrm>
            <a:off x="311016" y="1756010"/>
            <a:ext cx="7169028" cy="2846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0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Nunito Sans" pitchFamily="2" charset="0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Speaker | Author | Blogger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40D000B-8D71-8BA9-81CF-BC3C68158CD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3991" y="2551585"/>
            <a:ext cx="7173174" cy="3490600"/>
          </a:xfrm>
        </p:spPr>
        <p:txBody>
          <a:bodyPr/>
          <a:lstStyle>
            <a:lvl1pPr marL="0" indent="0">
              <a:buNone/>
              <a:defRPr>
                <a:latin typeface="Nunito Sans" pitchFamily="2" charset="0"/>
              </a:defRPr>
            </a:lvl1pPr>
            <a:lvl2pPr>
              <a:defRPr>
                <a:latin typeface="Segoe UI (Body)"/>
              </a:defRPr>
            </a:lvl2pPr>
            <a:lvl3pPr>
              <a:defRPr>
                <a:latin typeface="Segoe UI (Body)"/>
              </a:defRPr>
            </a:lvl3pPr>
            <a:lvl4pPr>
              <a:defRPr>
                <a:latin typeface="Segoe UI (Body)"/>
              </a:defRPr>
            </a:lvl4pPr>
            <a:lvl5pPr>
              <a:defRPr>
                <a:latin typeface="Segoe UI (Body)"/>
              </a:defRPr>
            </a:lvl5pPr>
          </a:lstStyle>
          <a:p>
            <a:pPr lvl="0"/>
            <a:r>
              <a:rPr lang="en-US" dirty="0"/>
              <a:t>Speaker Bio</a:t>
            </a:r>
          </a:p>
        </p:txBody>
      </p:sp>
      <p:pic>
        <p:nvPicPr>
          <p:cNvPr id="6" name="Picture Placeholder 3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348807-0C1E-CF94-7629-E6BCD885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615" t="1563" r="-9615" b="1563"/>
          <a:stretch/>
        </p:blipFill>
        <p:spPr>
          <a:xfrm>
            <a:off x="8346955" y="278136"/>
            <a:ext cx="2834640" cy="2834640"/>
          </a:xfrm>
          <a:prstGeom prst="ellipse">
            <a:avLst/>
          </a:prstGeom>
          <a:ln w="3175">
            <a:solidFill>
              <a:srgbClr val="0078D4"/>
            </a:solidFill>
          </a:ln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6A060A0-264E-A50E-04A6-718D669E6A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6" y="2177602"/>
            <a:ext cx="2923643" cy="1179581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DF35D42-C64B-E517-367A-B6459BF6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26591" y="3464792"/>
            <a:ext cx="1891000" cy="2698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1810F10-86BB-E067-BA93-0E7DFA9D7E90}"/>
              </a:ext>
            </a:extLst>
          </p:cNvPr>
          <p:cNvSpPr txBox="1">
            <a:spLocks/>
          </p:cNvSpPr>
          <p:nvPr/>
        </p:nvSpPr>
        <p:spPr>
          <a:xfrm>
            <a:off x="6529859" y="3310472"/>
            <a:ext cx="6208323" cy="299083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Pune, India </a:t>
            </a:r>
          </a:p>
          <a:p>
            <a:r>
              <a:rPr lang="en-US" sz="2000" dirty="0"/>
              <a:t>Twitter Handle: </a:t>
            </a:r>
            <a:r>
              <a:rPr lang="en-US" sz="2000" dirty="0">
                <a:solidFill>
                  <a:srgbClr val="0078D4"/>
                </a:solidFill>
              </a:rPr>
              <a:t>@NanddeepNachan</a:t>
            </a:r>
          </a:p>
          <a:p>
            <a:r>
              <a:rPr lang="en-US" sz="2000" dirty="0"/>
              <a:t>LinkedIn: </a:t>
            </a:r>
            <a:r>
              <a:rPr lang="en-US" sz="2000" dirty="0">
                <a:solidFill>
                  <a:srgbClr val="0078D4"/>
                </a:solidFill>
              </a:rPr>
              <a:t>/in/</a:t>
            </a:r>
            <a:r>
              <a:rPr lang="en-US" sz="2000" dirty="0" err="1">
                <a:solidFill>
                  <a:srgbClr val="0078D4"/>
                </a:solidFill>
              </a:rPr>
              <a:t>NanddeepNachan</a:t>
            </a:r>
            <a:endParaRPr lang="en-US" sz="2000" dirty="0">
              <a:solidFill>
                <a:srgbClr val="0078D4"/>
              </a:solidFill>
            </a:endParaRPr>
          </a:p>
          <a:p>
            <a:r>
              <a:rPr lang="en-US" sz="2000" dirty="0">
                <a:solidFill>
                  <a:srgbClr val="0078D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https://nanddeepnachanblogs.com</a:t>
            </a:r>
            <a:r>
              <a:rPr lang="en-US" sz="2000" dirty="0">
                <a:solidFill>
                  <a:srgbClr val="0078D4"/>
                </a:solidFill>
              </a:rPr>
              <a:t> </a:t>
            </a:r>
          </a:p>
          <a:p>
            <a:r>
              <a:rPr lang="en-US" sz="2000" dirty="0">
                <a:solidFill>
                  <a:srgbClr val="0078D4"/>
                </a:solidFill>
              </a:rPr>
              <a:t>https://www.youtube.com/c/NanddeepNachan</a:t>
            </a:r>
          </a:p>
          <a:p>
            <a:r>
              <a:rPr lang="en-US" sz="2000" dirty="0"/>
              <a:t>Microsoft 365, Power Platform, Microsoft Azure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FA83-320D-BF0B-CF24-19A644773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80" y="3476528"/>
            <a:ext cx="2086267" cy="267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EA042AC-6286-C098-29C0-31521AA8BF0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535" y="3456807"/>
            <a:ext cx="1890380" cy="269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4901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1570D2F-4BA7-BFBA-8192-459522F49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>
                <a:latin typeface="Segoe UI Semibold (Headings)"/>
              </a:rPr>
              <a:t>Platform as a service (PaaS)</a:t>
            </a:r>
            <a:endParaRPr lang="en-US" sz="4000" dirty="0"/>
          </a:p>
        </p:txBody>
      </p:sp>
      <p:pic>
        <p:nvPicPr>
          <p:cNvPr id="12" name="Picture Placeholder 11" descr="PaaS encompassing all of IaaS from the previous slide, and adding Operating Systems and Development tools.">
            <a:extLst>
              <a:ext uri="{FF2B5EF4-FFF2-40B4-BE49-F238E27FC236}">
                <a16:creationId xmlns:a16="http://schemas.microsoft.com/office/drawing/2014/main" id="{805B335A-4315-7215-78F1-9E1574AB762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27206" t="-5233" r="-27206" b="-766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334E86A-F407-85F6-93CF-4B3B425664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Provides an environment for building, testing, and deploying software applications; without focusing on managing underlying infrastructure.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FC92B71-D0DC-15D3-8E06-C6413ADE3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125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C36C20-5667-BE3E-B338-92F1906F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Semibold (Headings)"/>
              </a:rPr>
              <a:t>Software as a service (SaaS)</a:t>
            </a:r>
            <a:endParaRPr lang="en-US" dirty="0"/>
          </a:p>
        </p:txBody>
      </p:sp>
      <p:pic>
        <p:nvPicPr>
          <p:cNvPr id="10" name="Picture Placeholder 9" descr="SaaS encompassing all of  the PaaS and IaaS capabilities from the previous slide, and adding the ability to use Hosted applications on any device.">
            <a:extLst>
              <a:ext uri="{FF2B5EF4-FFF2-40B4-BE49-F238E27FC236}">
                <a16:creationId xmlns:a16="http://schemas.microsoft.com/office/drawing/2014/main" id="{F141DE03-5FB2-2EA6-5A8E-31DD5E234E8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19767" t="990" r="-19767" b="990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55D2D2-BC1A-EFDD-2241-228C0E8C35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Users connect to and use cloud-based apps over the internet: for example, Microsoft Office 365, email, and calendars.</a:t>
            </a:r>
            <a:endParaRPr lang="en-US" sz="2000" dirty="0">
              <a:solidFill>
                <a:schemeClr val="bg1"/>
              </a:solidFill>
              <a:latin typeface="+mn-lt"/>
              <a:cs typeface="Segoe UI Semilight" panose="020B0402040204020203" pitchFamily="34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D5F6724-FF77-FF3C-85F2-8D4E144D8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29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BD72F8-16C7-EF9F-5ECC-77FBB3F71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CAC6FB-E013-79FC-D985-9B1B34ED05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IaaS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B2499-DFB3-8FFF-FB11-9E35B9C66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 most flexible cloud service.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You configure and manage the hardware for your application.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22AA3EC-912F-9BA7-D6D6-65005F3044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338554"/>
          </a:xfrm>
        </p:spPr>
        <p:txBody>
          <a:bodyPr/>
          <a:lstStyle/>
          <a:p>
            <a:r>
              <a:rPr lang="en-US" sz="2200" dirty="0"/>
              <a:t>PaaS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CABEF6-849B-890B-22BA-9CAC6CBB5A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1261884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Focus on application development.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Platform management is handled by the cloud provider.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AF6E3E-D8A1-5791-CB35-A2F05AEABB0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338554"/>
          </a:xfrm>
        </p:spPr>
        <p:txBody>
          <a:bodyPr/>
          <a:lstStyle/>
          <a:p>
            <a:r>
              <a:rPr lang="en-US" sz="2200" dirty="0"/>
              <a:t>SaaS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34F8048-3C69-AA89-870A-73614F8272F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984885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Pay-as-you-go pricing model.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Users pay for the software they use on a subscription model.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775881-C872-3D11-37E7-C10BBFDAC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81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C955BE61-A7B9-1E96-2740-5CFE2659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4C4131A-34AE-9C5A-D55F-99442B942ED4}"/>
              </a:ext>
            </a:extLst>
          </p:cNvPr>
          <p:cNvSpPr txBox="1">
            <a:spLocks/>
          </p:cNvSpPr>
          <p:nvPr/>
        </p:nvSpPr>
        <p:spPr>
          <a:xfrm>
            <a:off x="3268713" y="1959846"/>
            <a:ext cx="5654573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What is cloud computing?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ED46B019-33B1-BD86-37D2-CCA9E1318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15CCAB-B64D-2B8E-B796-435FA31F4B7A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Delivery of computing services over the internet.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Delivery of storage services over the internet.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Delivery of websites accessible via the internet.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5A147F-0D97-9DF1-8E1F-4C965D234E61}"/>
              </a:ext>
            </a:extLst>
          </p:cNvPr>
          <p:cNvSpPr txBox="1"/>
          <p:nvPr/>
        </p:nvSpPr>
        <p:spPr>
          <a:xfrm>
            <a:off x="3405538" y="5360764"/>
            <a:ext cx="8431214" cy="11387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A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Cloud computing is the delivery of computing services over the internet.</a:t>
            </a:r>
          </a:p>
        </p:txBody>
      </p:sp>
    </p:spTree>
    <p:extLst>
      <p:ext uri="{BB962C8B-B14F-4D97-AF65-F5344CB8AC3E}">
        <p14:creationId xmlns:p14="http://schemas.microsoft.com/office/powerpoint/2010/main" val="16559224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BA345-BF3B-445E-5EAD-26F08C49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83F1162F-F4E5-396D-B483-113535A9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B41D7D4-C375-43DE-56A6-824704C92B48}"/>
              </a:ext>
            </a:extLst>
          </p:cNvPr>
          <p:cNvSpPr txBox="1">
            <a:spLocks/>
          </p:cNvSpPr>
          <p:nvPr/>
        </p:nvSpPr>
        <p:spPr>
          <a:xfrm>
            <a:off x="3154413" y="1206514"/>
            <a:ext cx="807556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Which cloud model uses some datacenters focused on providing cloud services to anyone that wants them, and some data centers that are focused on a single customer? 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4CC110FD-EC2D-73DD-9B9C-54A15C85D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69CF5D-8425-DB07-6379-514174B5A41E}"/>
              </a:ext>
            </a:extLst>
          </p:cNvPr>
          <p:cNvSpPr txBox="1"/>
          <p:nvPr/>
        </p:nvSpPr>
        <p:spPr>
          <a:xfrm>
            <a:off x="3325394" y="3414998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Public cloud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Hybrid cloud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Private cloud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6216AD-A690-C514-F401-2C3490CC7C87}"/>
              </a:ext>
            </a:extLst>
          </p:cNvPr>
          <p:cNvSpPr txBox="1"/>
          <p:nvPr/>
        </p:nvSpPr>
        <p:spPr>
          <a:xfrm>
            <a:off x="3325394" y="5276325"/>
            <a:ext cx="8431214" cy="14157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B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The hybrid cloud model is a combination of public cloud and private cloud, using both datacenters dedicated solely to one customer and datacenters that are shared with the public.</a:t>
            </a:r>
          </a:p>
        </p:txBody>
      </p:sp>
    </p:spTree>
    <p:extLst>
      <p:ext uri="{BB962C8B-B14F-4D97-AF65-F5344CB8AC3E}">
        <p14:creationId xmlns:p14="http://schemas.microsoft.com/office/powerpoint/2010/main" val="1894383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EF792-F891-5A1B-C3B3-D6C356EC7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7A433C0C-57FE-37C1-FA96-426B4F04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F9E2E72-2D0C-3FFC-D4BB-D4B4DD9670ED}"/>
              </a:ext>
            </a:extLst>
          </p:cNvPr>
          <p:cNvSpPr txBox="1">
            <a:spLocks/>
          </p:cNvSpPr>
          <p:nvPr/>
        </p:nvSpPr>
        <p:spPr>
          <a:xfrm>
            <a:off x="3268713" y="1425864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According to the shared responsibility model, which cloud service type places the most responsibility on the customer?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723DDFB8-F0AD-DC87-D95F-609CA4602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8606C1-03E8-1407-C372-B6ABFA3F499D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Infrastructure as a Service (IaaS)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Software as a Service (SaaS)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Platform as a Service (PaaS)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07F865-8A1B-80ED-0327-E1AEB74C84E7}"/>
              </a:ext>
            </a:extLst>
          </p:cNvPr>
          <p:cNvSpPr txBox="1"/>
          <p:nvPr/>
        </p:nvSpPr>
        <p:spPr>
          <a:xfrm>
            <a:off x="3405538" y="5222265"/>
            <a:ext cx="8431214" cy="14157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A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IaaS places the most responsibility on the consumer, with the cloud provider being responsible for the basics of physical security, power, and connectivity.</a:t>
            </a:r>
          </a:p>
        </p:txBody>
      </p:sp>
    </p:spTree>
    <p:extLst>
      <p:ext uri="{BB962C8B-B14F-4D97-AF65-F5344CB8AC3E}">
        <p14:creationId xmlns:p14="http://schemas.microsoft.com/office/powerpoint/2010/main" val="39246298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8124B-8033-229E-365C-DCAF30468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FC9EE337-3050-DAD6-625C-9D6517B31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9E36316-617D-F36E-3C6F-E3D7A99A45E8}"/>
              </a:ext>
            </a:extLst>
          </p:cNvPr>
          <p:cNvSpPr txBox="1">
            <a:spLocks/>
          </p:cNvSpPr>
          <p:nvPr/>
        </p:nvSpPr>
        <p:spPr>
          <a:xfrm>
            <a:off x="3268713" y="1425864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Which type of scaling involves adding or removing resources (such as virtual machines or containers) to meet demand?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72DDF839-3EDA-D272-E919-2D82CA5C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BD4F45-1508-6C52-BBAE-99303D416748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Vertical scaling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Horizontal scaling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Direct scaling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65D0ED-437B-A968-8EEF-2F562D71EE5C}"/>
              </a:ext>
            </a:extLst>
          </p:cNvPr>
          <p:cNvSpPr txBox="1"/>
          <p:nvPr/>
        </p:nvSpPr>
        <p:spPr>
          <a:xfrm>
            <a:off x="3405538" y="5499264"/>
            <a:ext cx="843121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B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Horizontal scaling is adding or subtracting the number of resources.</a:t>
            </a:r>
          </a:p>
        </p:txBody>
      </p:sp>
    </p:spTree>
    <p:extLst>
      <p:ext uri="{BB962C8B-B14F-4D97-AF65-F5344CB8AC3E}">
        <p14:creationId xmlns:p14="http://schemas.microsoft.com/office/powerpoint/2010/main" val="2542075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37F1B-7834-EAB8-F6C0-B7668ACF3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9F05B3EE-13D5-18BF-FA87-246FAE2F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D46C2ED2-3077-4B69-53AC-ACC7172FEBC4}"/>
              </a:ext>
            </a:extLst>
          </p:cNvPr>
          <p:cNvSpPr txBox="1">
            <a:spLocks/>
          </p:cNvSpPr>
          <p:nvPr/>
        </p:nvSpPr>
        <p:spPr>
          <a:xfrm>
            <a:off x="3199701" y="1715260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What is characterized as the ability of a system to recover from failures and continue to function? 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90E5372D-B801-25FF-B4A2-CD7992879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49A6CB-4ECC-5E42-F1C0-EFB9ED224305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Reliability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Predictability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Scalability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F77442-D7DF-0544-7855-802BFD3873BE}"/>
              </a:ext>
            </a:extLst>
          </p:cNvPr>
          <p:cNvSpPr txBox="1"/>
          <p:nvPr/>
        </p:nvSpPr>
        <p:spPr>
          <a:xfrm>
            <a:off x="3405538" y="5222265"/>
            <a:ext cx="8431214" cy="141577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A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Reliability is the ability of a system to recover from failures and continue to function, and it is one of the pillars of the Microsoft Azure Well-Architected Framework.</a:t>
            </a:r>
          </a:p>
        </p:txBody>
      </p:sp>
    </p:spTree>
    <p:extLst>
      <p:ext uri="{BB962C8B-B14F-4D97-AF65-F5344CB8AC3E}">
        <p14:creationId xmlns:p14="http://schemas.microsoft.com/office/powerpoint/2010/main" val="2160233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5A9DF4-0183-B6EA-B5D8-ACA5DF12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Azure architectural components</a:t>
            </a:r>
          </a:p>
        </p:txBody>
      </p:sp>
    </p:spTree>
    <p:extLst>
      <p:ext uri="{BB962C8B-B14F-4D97-AF65-F5344CB8AC3E}">
        <p14:creationId xmlns:p14="http://schemas.microsoft.com/office/powerpoint/2010/main" val="305221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5C972CE-4EEE-905B-2E7B-C1B103D6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/>
              <a:t>Regions</a:t>
            </a:r>
            <a:endParaRPr lang="en-US" dirty="0"/>
          </a:p>
        </p:txBody>
      </p:sp>
      <p:pic>
        <p:nvPicPr>
          <p:cNvPr id="14" name="Picture Placeholder 13" descr="World map with blue dots showing the 60-plus regions where Azure datacenters exist. Largest concentration on the US Coastlines, Europe and the Asia coasts.">
            <a:extLst>
              <a:ext uri="{FF2B5EF4-FFF2-40B4-BE49-F238E27FC236}">
                <a16:creationId xmlns:a16="http://schemas.microsoft.com/office/drawing/2014/main" id="{4A6619FC-C7E1-F557-0E72-AEC2D1D5619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/>
          <a:srcRect l="-67797" t="-2758" r="-10171" b="-2758"/>
          <a:stretch/>
        </p:blipFill>
        <p:spPr>
          <a:xfrm>
            <a:off x="0" y="1152766"/>
            <a:ext cx="12192000" cy="3444634"/>
          </a:xfr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EE85C3-9AA2-A1E0-C0B5-B0B563BC5B5D}"/>
              </a:ext>
            </a:extLst>
          </p:cNvPr>
          <p:cNvSpPr/>
          <p:nvPr/>
        </p:nvSpPr>
        <p:spPr>
          <a:xfrm>
            <a:off x="588262" y="1951633"/>
            <a:ext cx="2494303" cy="184665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IE" sz="2000" i="1" dirty="0">
                <a:cs typeface="Segoe UI Semilight"/>
              </a:rPr>
              <a:t>Azure offers more global regions than any other cloud provider with 60-plus regions representing over 140 countries</a:t>
            </a:r>
            <a:endParaRPr lang="en-US" sz="2000" i="1" dirty="0">
              <a:cs typeface="Segoe UI Semiligh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984F8EA-B195-FB62-9DF3-195EEAD03A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978881"/>
            <a:ext cx="11039553" cy="1138773"/>
          </a:xfrm>
        </p:spPr>
        <p:txBody>
          <a:bodyPr/>
          <a:lstStyle/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Regions are made up of one or more datacenters in close proximity.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They provide flexibility and scale to reduce customer latency.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Regions preserve data residency with a comprehensive compliance offering.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95782-707D-8B0B-C2D0-4EBB175E50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</p:spPr>
        <p:txBody>
          <a:bodyPr/>
          <a:lstStyle/>
          <a:p>
            <a:r>
              <a:rPr lang="en-US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386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497AAD-B881-8DD6-1017-5112AF32A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/>
          <a:p>
            <a:r>
              <a:rPr lang="en-US" dirty="0"/>
              <a:t>Learning path 01―outline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C0A6F3-0572-77F3-913E-6A46C2CDBF0E}"/>
              </a:ext>
            </a:extLst>
          </p:cNvPr>
          <p:cNvSpPr txBox="1">
            <a:spLocks/>
          </p:cNvSpPr>
          <p:nvPr/>
        </p:nvSpPr>
        <p:spPr>
          <a:xfrm>
            <a:off x="588261" y="1141997"/>
            <a:ext cx="11011601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n-US" sz="2000" dirty="0"/>
              <a:t>You will learn the following concepts:</a:t>
            </a:r>
          </a:p>
        </p:txBody>
      </p:sp>
      <p:sp>
        <p:nvSpPr>
          <p:cNvPr id="6" name="Oval 5" descr="icon of a finger pushing a button">
            <a:extLst>
              <a:ext uri="{FF2B5EF4-FFF2-40B4-BE49-F238E27FC236}">
                <a16:creationId xmlns:a16="http://schemas.microsoft.com/office/drawing/2014/main" id="{BFD46395-0EC5-8BCA-2693-D5467E86B314}"/>
              </a:ext>
            </a:extLst>
          </p:cNvPr>
          <p:cNvSpPr>
            <a:spLocks/>
          </p:cNvSpPr>
          <p:nvPr/>
        </p:nvSpPr>
        <p:spPr bwMode="auto">
          <a:xfrm>
            <a:off x="616710" y="1712228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714F0-FC92-BAD2-21FC-03C9FF8A7144}"/>
              </a:ext>
            </a:extLst>
          </p:cNvPr>
          <p:cNvSpPr txBox="1">
            <a:spLocks/>
          </p:cNvSpPr>
          <p:nvPr/>
        </p:nvSpPr>
        <p:spPr>
          <a:xfrm>
            <a:off x="1278671" y="1809994"/>
            <a:ext cx="4952008" cy="17697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+mj-lt"/>
              </a:rPr>
              <a:t>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What is cloud computing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Shared responsibility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Cloud models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Capital vs operational costing</a:t>
            </a:r>
          </a:p>
        </p:txBody>
      </p:sp>
      <p:sp>
        <p:nvSpPr>
          <p:cNvPr id="8" name="Oval 7" descr="icon of a finger pushing a button">
            <a:extLst>
              <a:ext uri="{FF2B5EF4-FFF2-40B4-BE49-F238E27FC236}">
                <a16:creationId xmlns:a16="http://schemas.microsoft.com/office/drawing/2014/main" id="{FC4F2B52-E35C-7EAF-50F4-1B5A91A108EE}"/>
              </a:ext>
            </a:extLst>
          </p:cNvPr>
          <p:cNvSpPr>
            <a:spLocks/>
          </p:cNvSpPr>
          <p:nvPr/>
        </p:nvSpPr>
        <p:spPr bwMode="auto">
          <a:xfrm>
            <a:off x="616710" y="3835920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095BB-4D61-14C0-01D5-658BADCBAB06}"/>
              </a:ext>
            </a:extLst>
          </p:cNvPr>
          <p:cNvSpPr txBox="1">
            <a:spLocks/>
          </p:cNvSpPr>
          <p:nvPr/>
        </p:nvSpPr>
        <p:spPr>
          <a:xfrm>
            <a:off x="1278671" y="3926060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Cloud benefits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Benefits of the cloud</a:t>
            </a:r>
          </a:p>
        </p:txBody>
      </p:sp>
      <p:sp>
        <p:nvSpPr>
          <p:cNvPr id="11" name="Oval 10" descr="icon of a finger pushing a button">
            <a:extLst>
              <a:ext uri="{FF2B5EF4-FFF2-40B4-BE49-F238E27FC236}">
                <a16:creationId xmlns:a16="http://schemas.microsoft.com/office/drawing/2014/main" id="{4B7EF41F-6AC4-58DA-5BDD-37341B4844AF}"/>
              </a:ext>
            </a:extLst>
          </p:cNvPr>
          <p:cNvSpPr>
            <a:spLocks/>
          </p:cNvSpPr>
          <p:nvPr/>
        </p:nvSpPr>
        <p:spPr bwMode="auto">
          <a:xfrm>
            <a:off x="616710" y="4851763"/>
            <a:ext cx="500890" cy="500890"/>
          </a:xfrm>
          <a:prstGeom prst="ellipse">
            <a:avLst/>
          </a:prstGeom>
          <a:solidFill>
            <a:srgbClr val="FF5C39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83A29-5A64-F61E-9606-420F30E55D8A}"/>
              </a:ext>
            </a:extLst>
          </p:cNvPr>
          <p:cNvSpPr txBox="1">
            <a:spLocks/>
          </p:cNvSpPr>
          <p:nvPr/>
        </p:nvSpPr>
        <p:spPr>
          <a:xfrm>
            <a:off x="1278672" y="4934131"/>
            <a:ext cx="4952008" cy="661720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000" dirty="0">
                <a:latin typeface="+mj-lt"/>
              </a:rPr>
              <a:t>Cloud service types</a:t>
            </a:r>
          </a:p>
          <a:p>
            <a:pPr marL="347663" indent="-233363"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sz="1800" dirty="0"/>
              <a:t>IaaS, PaaS, and SaaS</a:t>
            </a:r>
          </a:p>
        </p:txBody>
      </p:sp>
      <p:pic>
        <p:nvPicPr>
          <p:cNvPr id="22" name="Graphic 3">
            <a:extLst>
              <a:ext uri="{FF2B5EF4-FFF2-40B4-BE49-F238E27FC236}">
                <a16:creationId xmlns:a16="http://schemas.microsoft.com/office/drawing/2014/main" id="{CEE1C0ED-8223-0284-2D33-ADDE6EB25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64" b="-315"/>
          <a:stretch/>
        </p:blipFill>
        <p:spPr>
          <a:xfrm>
            <a:off x="6966497" y="1806289"/>
            <a:ext cx="3861160" cy="3855382"/>
          </a:xfrm>
          <a:prstGeom prst="rect">
            <a:avLst/>
          </a:prstGeo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6C4BD7EF-D01D-D29C-AF01-C267A708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C4C8F843-76CD-62E9-0EC8-2A3340AF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369332"/>
          </a:xfrm>
        </p:spPr>
        <p:txBody>
          <a:bodyPr/>
          <a:lstStyle/>
          <a:p>
            <a:r>
              <a:rPr lang="en-US" dirty="0"/>
              <a:t>Availability zones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65F5469-C863-9916-1803-07E04B8DDB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338521" cy="4185761"/>
          </a:xfrm>
        </p:spPr>
        <p:txBody>
          <a:bodyPr/>
          <a:lstStyle/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Provide protection against downtime due to </a:t>
            </a:r>
            <a:br>
              <a:rPr lang="en-IE" sz="2000" dirty="0">
                <a:latin typeface="+mn-lt"/>
                <a:cs typeface="Segoe UI Semilight" panose="020B0402040204020203" pitchFamily="34" charset="0"/>
              </a:rPr>
            </a:br>
            <a:r>
              <a:rPr lang="en-IE" sz="2000" dirty="0" err="1">
                <a:latin typeface="+mn-lt"/>
                <a:cs typeface="Segoe UI Semilight" panose="020B0402040204020203" pitchFamily="34" charset="0"/>
              </a:rPr>
              <a:t>datacenter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 failure.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Physically separate </a:t>
            </a:r>
            <a:r>
              <a:rPr lang="en-IE" sz="2000" dirty="0" err="1">
                <a:latin typeface="+mn-lt"/>
                <a:cs typeface="Segoe UI Semilight" panose="020B0402040204020203" pitchFamily="34" charset="0"/>
              </a:rPr>
              <a:t>datacenters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 within the same region.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Each </a:t>
            </a:r>
            <a:r>
              <a:rPr lang="en-IE" sz="2000" dirty="0" err="1">
                <a:latin typeface="+mn-lt"/>
                <a:cs typeface="Segoe UI Semilight" panose="020B0402040204020203" pitchFamily="34" charset="0"/>
              </a:rPr>
              <a:t>datacenter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 is equipped with independent power, cooling, and networking. 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E" sz="2000" dirty="0">
                <a:latin typeface="+mn-lt"/>
                <a:cs typeface="Segoe UI Semilight" panose="020B0402040204020203" pitchFamily="34" charset="0"/>
              </a:rPr>
              <a:t>Connected through private </a:t>
            </a:r>
            <a:r>
              <a:rPr lang="en-IE" sz="2000" dirty="0" err="1">
                <a:latin typeface="+mn-lt"/>
                <a:cs typeface="Segoe UI Semilight" panose="020B0402040204020203" pitchFamily="34" charset="0"/>
              </a:rPr>
              <a:t>fiber</a:t>
            </a:r>
            <a:r>
              <a:rPr lang="en-IE" sz="2000" dirty="0">
                <a:latin typeface="+mn-lt"/>
                <a:cs typeface="Segoe UI Semilight" panose="020B0402040204020203" pitchFamily="34" charset="0"/>
              </a:rPr>
              <a:t>-optic networks.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84B7AD5-6D1A-58E0-D90E-8C1B3C6AD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9" name="Group 108" descr="Conceptual graphic containing a box entitled Azure region and within that box re three separate pictures of Availability zones, each with arrows point to the other two so show connectivity.">
            <a:extLst>
              <a:ext uri="{FF2B5EF4-FFF2-40B4-BE49-F238E27FC236}">
                <a16:creationId xmlns:a16="http://schemas.microsoft.com/office/drawing/2014/main" id="{CCAFCECD-02A5-CE07-D2D3-EF816CF8FB8E}"/>
              </a:ext>
            </a:extLst>
          </p:cNvPr>
          <p:cNvGrpSpPr/>
          <p:nvPr/>
        </p:nvGrpSpPr>
        <p:grpSpPr>
          <a:xfrm>
            <a:off x="5613860" y="1852761"/>
            <a:ext cx="4436142" cy="3887491"/>
            <a:chOff x="5613861" y="1878310"/>
            <a:chExt cx="4436142" cy="388749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BFAC0DA-1241-533F-219C-FE4456ADB67D}"/>
                </a:ext>
              </a:extLst>
            </p:cNvPr>
            <p:cNvGrpSpPr/>
            <p:nvPr/>
          </p:nvGrpSpPr>
          <p:grpSpPr>
            <a:xfrm>
              <a:off x="5891037" y="2704183"/>
              <a:ext cx="1568158" cy="926316"/>
              <a:chOff x="6999098" y="4432150"/>
              <a:chExt cx="1691583" cy="999222"/>
            </a:xfrm>
          </p:grpSpPr>
          <p:pic>
            <p:nvPicPr>
              <p:cNvPr id="107" name="Picture 106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B90EE961-05FF-F84E-E01B-C13E928607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7" y="4584547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8" name="Picture 107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70D00C55-DE85-AEDE-E6CF-1ADEBCD918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977F6CB-82D0-97ED-B7AC-4034CE8FD363}"/>
                </a:ext>
              </a:extLst>
            </p:cNvPr>
            <p:cNvGrpSpPr/>
            <p:nvPr/>
          </p:nvGrpSpPr>
          <p:grpSpPr>
            <a:xfrm>
              <a:off x="8179709" y="2700839"/>
              <a:ext cx="1568158" cy="926316"/>
              <a:chOff x="6999098" y="4432150"/>
              <a:chExt cx="1691583" cy="999222"/>
            </a:xfrm>
          </p:grpSpPr>
          <p:pic>
            <p:nvPicPr>
              <p:cNvPr id="105" name="Picture 104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6480D84D-D7CC-29AB-B220-B09B68682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7" y="4584547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6" name="Picture 105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F19A8484-588D-F53E-7156-0F65604DE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88D220E-60CA-A072-AA3F-F25F631F09DA}"/>
                </a:ext>
              </a:extLst>
            </p:cNvPr>
            <p:cNvGrpSpPr/>
            <p:nvPr/>
          </p:nvGrpSpPr>
          <p:grpSpPr>
            <a:xfrm>
              <a:off x="7103451" y="4367401"/>
              <a:ext cx="1568158" cy="926316"/>
              <a:chOff x="6999098" y="4432150"/>
              <a:chExt cx="1691583" cy="999222"/>
            </a:xfrm>
          </p:grpSpPr>
          <p:pic>
            <p:nvPicPr>
              <p:cNvPr id="103" name="Picture 102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766CA164-2CC5-CF97-F684-95B364437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1497" y="4584547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04" name="Picture 103" descr="diagram of three fault domains, FD0, FD1 and FD1. FD0 contains one UD 0 and FD1 contains two update domains, UD1 and UD2.">
                <a:extLst>
                  <a:ext uri="{FF2B5EF4-FFF2-40B4-BE49-F238E27FC236}">
                    <a16:creationId xmlns:a16="http://schemas.microsoft.com/office/drawing/2014/main" id="{9855404A-76FD-5A3A-9AE6-13C96CB77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9098" y="4432150"/>
                <a:ext cx="1539184" cy="84682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161BEA0-BF3D-2644-59E3-131BB83F7623}"/>
                </a:ext>
              </a:extLst>
            </p:cNvPr>
            <p:cNvSpPr/>
            <p:nvPr/>
          </p:nvSpPr>
          <p:spPr>
            <a:xfrm>
              <a:off x="5763844" y="2353207"/>
              <a:ext cx="185845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IE" sz="1800" dirty="0"/>
                <a:t>Availability Zone 1</a:t>
              </a:r>
              <a:endParaRPr lang="en-US" sz="18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3EC8766-1CE4-C87F-B7D0-EFDDB74664C6}"/>
                </a:ext>
              </a:extLst>
            </p:cNvPr>
            <p:cNvSpPr/>
            <p:nvPr/>
          </p:nvSpPr>
          <p:spPr>
            <a:xfrm>
              <a:off x="7014656" y="5339671"/>
              <a:ext cx="185845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IE" sz="1800" dirty="0"/>
                <a:t>Availability Zone 3</a:t>
              </a:r>
              <a:endParaRPr lang="en-US" sz="18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801B1A3-46F5-870C-1587-C2085F1D2A65}"/>
                </a:ext>
              </a:extLst>
            </p:cNvPr>
            <p:cNvSpPr/>
            <p:nvPr/>
          </p:nvSpPr>
          <p:spPr>
            <a:xfrm>
              <a:off x="8052517" y="2321301"/>
              <a:ext cx="1858457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IE" sz="1800" dirty="0"/>
                <a:t>Availability Zone 2</a:t>
              </a:r>
              <a:endParaRPr lang="en-US" sz="1800" dirty="0"/>
            </a:p>
          </p:txBody>
        </p:sp>
        <p:sp>
          <p:nvSpPr>
            <p:cNvPr id="98" name="Arrow: Left-Right 97">
              <a:extLst>
                <a:ext uri="{FF2B5EF4-FFF2-40B4-BE49-F238E27FC236}">
                  <a16:creationId xmlns:a16="http://schemas.microsoft.com/office/drawing/2014/main" id="{E24401B9-588C-0A4A-0CCC-AED374A3ACD2}"/>
                </a:ext>
              </a:extLst>
            </p:cNvPr>
            <p:cNvSpPr/>
            <p:nvPr/>
          </p:nvSpPr>
          <p:spPr bwMode="auto">
            <a:xfrm>
              <a:off x="7516476" y="3023307"/>
              <a:ext cx="680897" cy="321325"/>
            </a:xfrm>
            <a:prstGeom prst="leftRightArrow">
              <a:avLst/>
            </a:prstGeom>
            <a:solidFill>
              <a:srgbClr val="2E6CA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Arrow: Left-Right 98">
              <a:extLst>
                <a:ext uri="{FF2B5EF4-FFF2-40B4-BE49-F238E27FC236}">
                  <a16:creationId xmlns:a16="http://schemas.microsoft.com/office/drawing/2014/main" id="{285CD348-D8FE-7EE8-F87C-416A4BB32484}"/>
                </a:ext>
              </a:extLst>
            </p:cNvPr>
            <p:cNvSpPr/>
            <p:nvPr/>
          </p:nvSpPr>
          <p:spPr bwMode="auto">
            <a:xfrm rot="3143699">
              <a:off x="6879961" y="3811806"/>
              <a:ext cx="680898" cy="321325"/>
            </a:xfrm>
            <a:prstGeom prst="leftRightArrow">
              <a:avLst/>
            </a:prstGeom>
            <a:solidFill>
              <a:srgbClr val="2E6CA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37242DE4-946F-60C2-DC10-8E75B9C9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191215" y="3698958"/>
              <a:ext cx="480395" cy="54256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71CC05A-DCEB-08DF-6E05-4B54ECA84727}"/>
                </a:ext>
              </a:extLst>
            </p:cNvPr>
            <p:cNvSpPr/>
            <p:nvPr/>
          </p:nvSpPr>
          <p:spPr bwMode="auto">
            <a:xfrm>
              <a:off x="5613861" y="2016056"/>
              <a:ext cx="4436142" cy="3749745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4D08112-A39D-7D43-535C-41666C0DCF01}"/>
                </a:ext>
              </a:extLst>
            </p:cNvPr>
            <p:cNvSpPr/>
            <p:nvPr/>
          </p:nvSpPr>
          <p:spPr>
            <a:xfrm>
              <a:off x="7014656" y="1878310"/>
              <a:ext cx="17810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IE" sz="2000" dirty="0"/>
                <a:t>Azure Region</a:t>
              </a:r>
              <a:endParaRPr lang="en-US" sz="2000" dirty="0"/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C28C7E-FB9A-7472-1833-B50F103BC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386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91F5192-02F8-133C-C29B-A07175D17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 pairs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FC87A41-DF2D-F286-488A-86642E44C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4124909" cy="4001095"/>
          </a:xfrm>
        </p:spPr>
        <p:txBody>
          <a:bodyPr wrap="square">
            <a:spAutoFit/>
          </a:bodyPr>
          <a:lstStyle/>
          <a:p>
            <a:pPr marL="290513" indent="-290513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At least 300 miles of separation between region pairs.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Automatic replication for </a:t>
            </a:r>
            <a:br>
              <a:rPr lang="en-US" sz="2000" dirty="0">
                <a:latin typeface="+mn-lt"/>
                <a:cs typeface="Segoe UI Semilight" panose="020B0402040204020203" pitchFamily="34" charset="0"/>
              </a:rPr>
            </a:br>
            <a:r>
              <a:rPr lang="en-US" sz="2000" dirty="0">
                <a:latin typeface="+mn-lt"/>
                <a:cs typeface="Segoe UI Semilight" panose="020B0402040204020203" pitchFamily="34" charset="0"/>
              </a:rPr>
              <a:t>some services.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Prioritized region recovery in the event of outage.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Updates are rolled out sequentially to minimize downtime.</a:t>
            </a:r>
          </a:p>
          <a:p>
            <a:pPr marL="290513" indent="-290513"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Web link:</a:t>
            </a:r>
            <a:br>
              <a:rPr lang="en-US" sz="2000" dirty="0">
                <a:latin typeface="+mn-lt"/>
                <a:cs typeface="Segoe UI Semilight" panose="020B0402040204020203" pitchFamily="34" charset="0"/>
              </a:rPr>
            </a:br>
            <a:r>
              <a:rPr lang="en-US" sz="2000" dirty="0">
                <a:solidFill>
                  <a:srgbClr val="0078D4"/>
                </a:solidFill>
                <a:latin typeface="+mn-lt"/>
                <a:cs typeface="Segoe UI Semilight" panose="020B04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https://aka.ms/PairedRegions</a:t>
            </a:r>
            <a:endParaRPr lang="en-US" sz="2000" dirty="0">
              <a:solidFill>
                <a:srgbClr val="0078D4"/>
              </a:solidFill>
              <a:latin typeface="+mn-lt"/>
              <a:cs typeface="Segoe UI Semilight" panose="020B0402040204020203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B6D82B1-0064-AA16-158A-15F29446805D}"/>
              </a:ext>
            </a:extLst>
          </p:cNvPr>
          <p:cNvGraphicFramePr>
            <a:graphicFrameLocks noGrp="1"/>
          </p:cNvGraphicFramePr>
          <p:nvPr/>
        </p:nvGraphicFramePr>
        <p:xfrm>
          <a:off x="5016955" y="1591056"/>
          <a:ext cx="2800949" cy="467443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800949">
                  <a:extLst>
                    <a:ext uri="{9D8B030D-6E8A-4147-A177-3AD203B41FA5}">
                      <a16:colId xmlns:a16="http://schemas.microsoft.com/office/drawing/2014/main" val="1438438675"/>
                    </a:ext>
                  </a:extLst>
                </a:gridCol>
              </a:tblGrid>
              <a:tr h="3407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Region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+mj-lt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5405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North Central US​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77409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East US​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49983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West US 2​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051283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US East 2​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66249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Canada Central​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27262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North Europe​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2170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UK West​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18596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Germany Central​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196076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South East Asia​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798151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East China​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23007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Japan East​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175280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Australia Southeast​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79701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India South​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1557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dirty="0">
                          <a:effectLst/>
                        </a:rPr>
                        <a:t>Brazil South (Primary)​</a:t>
                      </a:r>
                      <a:endParaRPr lang="en-US" sz="1600" b="1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98458"/>
                  </a:ext>
                </a:extLst>
              </a:tr>
            </a:tbl>
          </a:graphicData>
        </a:graphic>
      </p:graphicFrame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31CC69ED-65D4-973C-0BCB-7B14ACED2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47553" y="3731530"/>
            <a:ext cx="729342" cy="393486"/>
          </a:xfrm>
          <a:prstGeom prst="leftRightArrow">
            <a:avLst>
              <a:gd name="adj1" fmla="val 5000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5620AF2-7CBF-AB9F-7B3F-5E894AF94A52}"/>
              </a:ext>
            </a:extLst>
          </p:cNvPr>
          <p:cNvGraphicFramePr>
            <a:graphicFrameLocks noGrp="1"/>
          </p:cNvGraphicFramePr>
          <p:nvPr/>
        </p:nvGraphicFramePr>
        <p:xfrm>
          <a:off x="8806543" y="1591056"/>
          <a:ext cx="2793320" cy="4674435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793320">
                  <a:extLst>
                    <a:ext uri="{9D8B030D-6E8A-4147-A177-3AD203B41FA5}">
                      <a16:colId xmlns:a16="http://schemas.microsoft.com/office/drawing/2014/main" val="1438438675"/>
                    </a:ext>
                  </a:extLst>
                </a:gridCol>
              </a:tblGrid>
              <a:tr h="34079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Region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+mj-lt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325405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South Central US​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77409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West US​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5649983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West Central US​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051283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Central US​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766249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Canada East​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27262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West Europe​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32170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UK South​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418596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Germany Northeast​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196076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East Asia​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8798151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North China​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023007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Japan West​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175280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Australia East​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797014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India Central​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315572"/>
                  </a:ext>
                </a:extLst>
              </a:tr>
              <a:tr h="309546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South Central US ​</a:t>
                      </a:r>
                      <a:endParaRPr lang="en-US" sz="1600" b="0" i="0" dirty="0">
                        <a:solidFill>
                          <a:schemeClr val="tx1"/>
                        </a:solidFill>
                        <a:effectLst/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 marL="27650" marR="27650" marT="13825" marB="13825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298458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7074184-1370-E8F2-AE4F-F734832B1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814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9C0AB01-BA89-7AD8-3967-06081A359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5195DAA-4C76-572C-38DD-7A3F07B58E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sz="2200" dirty="0">
                <a:latin typeface="+mn-lt"/>
                <a:cs typeface="Segoe UI"/>
              </a:rPr>
              <a:t>Azure </a:t>
            </a:r>
            <a:r>
              <a:rPr lang="en-US" sz="2200" b="1" dirty="0">
                <a:latin typeface="+mn-lt"/>
                <a:cs typeface="Segoe UI"/>
              </a:rPr>
              <a:t>resources</a:t>
            </a:r>
            <a:r>
              <a:rPr lang="en-US" sz="2200" dirty="0">
                <a:latin typeface="+mn-lt"/>
                <a:cs typeface="Segoe UI"/>
              </a:rPr>
              <a:t> are components like storage, virtual machines, and networks that are available to build cloud solutions.</a:t>
            </a:r>
          </a:p>
        </p:txBody>
      </p:sp>
      <p:grpSp>
        <p:nvGrpSpPr>
          <p:cNvPr id="50" name="Group 49" descr="Group of 6 icons showing different types of Azure resources available.  The are Virtual Machine, Storage, Networks, App Services, SQL Databases, and Functions.">
            <a:extLst>
              <a:ext uri="{FF2B5EF4-FFF2-40B4-BE49-F238E27FC236}">
                <a16:creationId xmlns:a16="http://schemas.microsoft.com/office/drawing/2014/main" id="{5F36B9E2-B8F4-DC56-1AD7-AE18FFE9397D}"/>
              </a:ext>
            </a:extLst>
          </p:cNvPr>
          <p:cNvGrpSpPr/>
          <p:nvPr/>
        </p:nvGrpSpPr>
        <p:grpSpPr>
          <a:xfrm>
            <a:off x="1492250" y="2205735"/>
            <a:ext cx="9206915" cy="3628122"/>
            <a:chOff x="1492250" y="2205735"/>
            <a:chExt cx="9206915" cy="3628122"/>
          </a:xfrm>
        </p:grpSpPr>
        <p:pic>
          <p:nvPicPr>
            <p:cNvPr id="46" name="Picture 8">
              <a:extLst>
                <a:ext uri="{FF2B5EF4-FFF2-40B4-BE49-F238E27FC236}">
                  <a16:creationId xmlns:a16="http://schemas.microsoft.com/office/drawing/2014/main" id="{99D0D05C-6F32-9A16-8CC5-5406C0A6A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952914" y="2319146"/>
              <a:ext cx="1141353" cy="1141353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0F41EAD1-B62B-D926-16EA-1C7B66A88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9562" b="7965"/>
            <a:stretch/>
          </p:blipFill>
          <p:spPr>
            <a:xfrm>
              <a:off x="5432647" y="2342816"/>
              <a:ext cx="1326493" cy="1094013"/>
            </a:xfrm>
            <a:prstGeom prst="rect">
              <a:avLst/>
            </a:prstGeom>
          </p:spPr>
        </p:pic>
        <p:pic>
          <p:nvPicPr>
            <p:cNvPr id="42" name="Picture 16">
              <a:extLst>
                <a:ext uri="{FF2B5EF4-FFF2-40B4-BE49-F238E27FC236}">
                  <a16:creationId xmlns:a16="http://schemas.microsoft.com/office/drawing/2014/main" id="{9D8A10AD-AE28-717C-EB91-74FDFCD14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8980741" y="2205735"/>
              <a:ext cx="1368175" cy="1368175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8BC9A7A-4239-8ECF-1BE8-CC7E5CAB4C6D}"/>
                </a:ext>
              </a:extLst>
            </p:cNvPr>
            <p:cNvSpPr txBox="1"/>
            <p:nvPr/>
          </p:nvSpPr>
          <p:spPr>
            <a:xfrm>
              <a:off x="1492250" y="3692911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Virtual machines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EA6134-8936-C058-98C3-A8013C066BF5}"/>
                </a:ext>
              </a:extLst>
            </p:cNvPr>
            <p:cNvSpPr txBox="1"/>
            <p:nvPr/>
          </p:nvSpPr>
          <p:spPr>
            <a:xfrm>
              <a:off x="5062435" y="3692911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 accounts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25FFD9B-011E-7766-E136-B041BEE9BE2F}"/>
                </a:ext>
              </a:extLst>
            </p:cNvPr>
            <p:cNvSpPr txBox="1"/>
            <p:nvPr/>
          </p:nvSpPr>
          <p:spPr>
            <a:xfrm>
              <a:off x="8632621" y="3692911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Virtual networks</a:t>
              </a:r>
            </a:p>
          </p:txBody>
        </p:sp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F9470505-97D6-F619-82A6-7DBD44DB4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952914" y="4319971"/>
              <a:ext cx="1145586" cy="114558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7C52AE2-33E7-F90E-E4BB-F42F77050814}"/>
                </a:ext>
              </a:extLst>
            </p:cNvPr>
            <p:cNvSpPr txBox="1"/>
            <p:nvPr/>
          </p:nvSpPr>
          <p:spPr>
            <a:xfrm>
              <a:off x="1492250" y="5584558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services</a:t>
              </a:r>
            </a:p>
          </p:txBody>
        </p:sp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AADF3351-6FB9-0464-022B-A75A5CB3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5474614" y="4319971"/>
              <a:ext cx="1145586" cy="114558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8F752D4-BDDF-F74A-89BC-C137C26A8BCE}"/>
                </a:ext>
              </a:extLst>
            </p:cNvPr>
            <p:cNvSpPr txBox="1"/>
            <p:nvPr/>
          </p:nvSpPr>
          <p:spPr>
            <a:xfrm>
              <a:off x="5062435" y="5584558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SQL databases</a:t>
              </a: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FA98E326-51DE-9451-E67F-179960252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9078801" y="4319971"/>
              <a:ext cx="1145586" cy="114558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A1F656-0424-F510-C8F6-47FFDB8CEB4B}"/>
                </a:ext>
              </a:extLst>
            </p:cNvPr>
            <p:cNvSpPr txBox="1"/>
            <p:nvPr/>
          </p:nvSpPr>
          <p:spPr>
            <a:xfrm>
              <a:off x="8632621" y="5584558"/>
              <a:ext cx="2066544" cy="24929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Functions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7BA3B8-5EF2-794B-4277-59677F043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41733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A38967-801E-398B-E846-016A6016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Resource groups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3F73EF-2239-E4BF-3ED7-09EBD88D8B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13100" cy="4185761"/>
          </a:xfrm>
        </p:spPr>
        <p:txBody>
          <a:bodyPr lIns="0" tIns="0" rIns="0" bIns="0"/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+mn-lt"/>
                <a:cs typeface="Segoe UI Semilight" panose="020B0402040204020203" pitchFamily="34" charset="0"/>
              </a:rPr>
              <a:t>A </a:t>
            </a:r>
            <a:r>
              <a:rPr lang="en-US" sz="2200" b="1" dirty="0">
                <a:latin typeface="+mn-lt"/>
                <a:cs typeface="Segoe UI Semilight" panose="020B0402040204020203" pitchFamily="34" charset="0"/>
              </a:rPr>
              <a:t>resource group </a:t>
            </a:r>
            <a:r>
              <a:rPr lang="en-US" sz="2200" dirty="0">
                <a:latin typeface="+mn-lt"/>
                <a:cs typeface="Segoe UI Semilight" panose="020B0402040204020203" pitchFamily="34" charset="0"/>
              </a:rPr>
              <a:t>is a container you use to manage and aggregate resources in a single unit. </a:t>
            </a:r>
          </a:p>
          <a:p>
            <a:pPr marL="347472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Segoe UI Semilight" panose="020B0402040204020203" pitchFamily="34" charset="0"/>
              </a:rPr>
              <a:t>Resources can exist in only one resource group.</a:t>
            </a:r>
          </a:p>
          <a:p>
            <a:pPr marL="347472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Segoe UI Semilight" panose="020B0402040204020203" pitchFamily="34" charset="0"/>
              </a:rPr>
              <a:t>Resources can exist in different regions. </a:t>
            </a:r>
          </a:p>
          <a:p>
            <a:pPr marL="347472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Segoe UI Semilight" panose="020B0402040204020203" pitchFamily="34" charset="0"/>
              </a:rPr>
              <a:t>Resources can be moved to different resource groups. </a:t>
            </a:r>
          </a:p>
          <a:p>
            <a:pPr marL="347472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cs typeface="Segoe UI Semilight" panose="020B0402040204020203" pitchFamily="34" charset="0"/>
              </a:rPr>
              <a:t>Applications can utilize multiple resource groups.</a:t>
            </a:r>
          </a:p>
        </p:txBody>
      </p:sp>
      <p:grpSp>
        <p:nvGrpSpPr>
          <p:cNvPr id="6" name="Group 5" descr="One resource group is shown with web, database, virtual machine, and storage resources. ">
            <a:extLst>
              <a:ext uri="{FF2B5EF4-FFF2-40B4-BE49-F238E27FC236}">
                <a16:creationId xmlns:a16="http://schemas.microsoft.com/office/drawing/2014/main" id="{3E5E4394-8579-A761-84EE-04E6744D0C25}"/>
              </a:ext>
            </a:extLst>
          </p:cNvPr>
          <p:cNvGrpSpPr/>
          <p:nvPr/>
        </p:nvGrpSpPr>
        <p:grpSpPr>
          <a:xfrm>
            <a:off x="5425721" y="1708455"/>
            <a:ext cx="4785078" cy="1530717"/>
            <a:chOff x="6509084" y="1326857"/>
            <a:chExt cx="5236495" cy="167512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945F25-F032-2B50-9BE2-CF37D17538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9084" y="1326857"/>
              <a:ext cx="5236495" cy="16751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" name="Group 4">
              <a:extLst>
                <a:ext uri="{FF2B5EF4-FFF2-40B4-BE49-F238E27FC236}">
                  <a16:creationId xmlns:a16="http://schemas.microsoft.com/office/drawing/2014/main" id="{BDD22E5B-321C-9366-D06E-3AC8A6C3359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006248" y="2406935"/>
              <a:ext cx="336922" cy="219659"/>
              <a:chOff x="2" y="0"/>
              <a:chExt cx="268" cy="170"/>
            </a:xfrm>
            <a:solidFill>
              <a:schemeClr val="bg1">
                <a:lumMod val="75000"/>
              </a:schemeClr>
            </a:solidFill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63377F42-7BCA-F48F-8A3E-3690539D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168" cy="119"/>
              </a:xfrm>
              <a:custGeom>
                <a:avLst/>
                <a:gdLst>
                  <a:gd name="T0" fmla="*/ 80 w 80"/>
                  <a:gd name="T1" fmla="*/ 40 h 56"/>
                  <a:gd name="T2" fmla="*/ 72 w 80"/>
                  <a:gd name="T3" fmla="*/ 40 h 56"/>
                  <a:gd name="T4" fmla="*/ 64 w 80"/>
                  <a:gd name="T5" fmla="*/ 48 h 56"/>
                  <a:gd name="T6" fmla="*/ 16 w 80"/>
                  <a:gd name="T7" fmla="*/ 48 h 56"/>
                  <a:gd name="T8" fmla="*/ 8 w 80"/>
                  <a:gd name="T9" fmla="*/ 40 h 56"/>
                  <a:gd name="T10" fmla="*/ 8 w 80"/>
                  <a:gd name="T11" fmla="*/ 16 h 56"/>
                  <a:gd name="T12" fmla="*/ 16 w 80"/>
                  <a:gd name="T13" fmla="*/ 8 h 56"/>
                  <a:gd name="T14" fmla="*/ 64 w 80"/>
                  <a:gd name="T15" fmla="*/ 8 h 56"/>
                  <a:gd name="T16" fmla="*/ 72 w 80"/>
                  <a:gd name="T17" fmla="*/ 16 h 56"/>
                  <a:gd name="T18" fmla="*/ 80 w 80"/>
                  <a:gd name="T19" fmla="*/ 16 h 56"/>
                  <a:gd name="T20" fmla="*/ 64 w 80"/>
                  <a:gd name="T21" fmla="*/ 0 h 56"/>
                  <a:gd name="T22" fmla="*/ 16 w 80"/>
                  <a:gd name="T23" fmla="*/ 0 h 56"/>
                  <a:gd name="T24" fmla="*/ 0 w 80"/>
                  <a:gd name="T25" fmla="*/ 16 h 56"/>
                  <a:gd name="T26" fmla="*/ 0 w 80"/>
                  <a:gd name="T27" fmla="*/ 40 h 56"/>
                  <a:gd name="T28" fmla="*/ 16 w 80"/>
                  <a:gd name="T29" fmla="*/ 56 h 56"/>
                  <a:gd name="T30" fmla="*/ 64 w 80"/>
                  <a:gd name="T31" fmla="*/ 56 h 56"/>
                  <a:gd name="T32" fmla="*/ 80 w 80"/>
                  <a:gd name="T3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80" y="40"/>
                    </a:move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9B7C8C4A-2D02-048D-84A5-D2872C467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" y="51"/>
                <a:ext cx="168" cy="119"/>
              </a:xfrm>
              <a:custGeom>
                <a:avLst/>
                <a:gdLst>
                  <a:gd name="T0" fmla="*/ 64 w 80"/>
                  <a:gd name="T1" fmla="*/ 0 h 56"/>
                  <a:gd name="T2" fmla="*/ 16 w 80"/>
                  <a:gd name="T3" fmla="*/ 0 h 56"/>
                  <a:gd name="T4" fmla="*/ 0 w 80"/>
                  <a:gd name="T5" fmla="*/ 16 h 56"/>
                  <a:gd name="T6" fmla="*/ 8 w 80"/>
                  <a:gd name="T7" fmla="*/ 16 h 56"/>
                  <a:gd name="T8" fmla="*/ 16 w 80"/>
                  <a:gd name="T9" fmla="*/ 8 h 56"/>
                  <a:gd name="T10" fmla="*/ 64 w 80"/>
                  <a:gd name="T11" fmla="*/ 8 h 56"/>
                  <a:gd name="T12" fmla="*/ 72 w 80"/>
                  <a:gd name="T13" fmla="*/ 16 h 56"/>
                  <a:gd name="T14" fmla="*/ 72 w 80"/>
                  <a:gd name="T15" fmla="*/ 40 h 56"/>
                  <a:gd name="T16" fmla="*/ 64 w 80"/>
                  <a:gd name="T17" fmla="*/ 48 h 56"/>
                  <a:gd name="T18" fmla="*/ 16 w 80"/>
                  <a:gd name="T19" fmla="*/ 48 h 56"/>
                  <a:gd name="T20" fmla="*/ 8 w 80"/>
                  <a:gd name="T21" fmla="*/ 40 h 56"/>
                  <a:gd name="T22" fmla="*/ 0 w 80"/>
                  <a:gd name="T23" fmla="*/ 40 h 56"/>
                  <a:gd name="T24" fmla="*/ 16 w 80"/>
                  <a:gd name="T25" fmla="*/ 56 h 56"/>
                  <a:gd name="T26" fmla="*/ 64 w 80"/>
                  <a:gd name="T27" fmla="*/ 56 h 56"/>
                  <a:gd name="T28" fmla="*/ 80 w 80"/>
                  <a:gd name="T29" fmla="*/ 40 h 56"/>
                  <a:gd name="T30" fmla="*/ 80 w 80"/>
                  <a:gd name="T31" fmla="*/ 16 h 56"/>
                  <a:gd name="T32" fmla="*/ 64 w 80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6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872E46-8C26-FD02-C981-BA8D26CCF1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955496" y="2406935"/>
              <a:ext cx="336922" cy="219659"/>
              <a:chOff x="2" y="0"/>
              <a:chExt cx="268" cy="170"/>
            </a:xfrm>
            <a:solidFill>
              <a:schemeClr val="bg1">
                <a:lumMod val="75000"/>
              </a:schemeClr>
            </a:solidFill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2582596E-B5B3-5389-9F63-40334EF54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" y="0"/>
                <a:ext cx="168" cy="119"/>
              </a:xfrm>
              <a:custGeom>
                <a:avLst/>
                <a:gdLst>
                  <a:gd name="T0" fmla="*/ 80 w 80"/>
                  <a:gd name="T1" fmla="*/ 40 h 56"/>
                  <a:gd name="T2" fmla="*/ 72 w 80"/>
                  <a:gd name="T3" fmla="*/ 40 h 56"/>
                  <a:gd name="T4" fmla="*/ 64 w 80"/>
                  <a:gd name="T5" fmla="*/ 48 h 56"/>
                  <a:gd name="T6" fmla="*/ 16 w 80"/>
                  <a:gd name="T7" fmla="*/ 48 h 56"/>
                  <a:gd name="T8" fmla="*/ 8 w 80"/>
                  <a:gd name="T9" fmla="*/ 40 h 56"/>
                  <a:gd name="T10" fmla="*/ 8 w 80"/>
                  <a:gd name="T11" fmla="*/ 16 h 56"/>
                  <a:gd name="T12" fmla="*/ 16 w 80"/>
                  <a:gd name="T13" fmla="*/ 8 h 56"/>
                  <a:gd name="T14" fmla="*/ 64 w 80"/>
                  <a:gd name="T15" fmla="*/ 8 h 56"/>
                  <a:gd name="T16" fmla="*/ 72 w 80"/>
                  <a:gd name="T17" fmla="*/ 16 h 56"/>
                  <a:gd name="T18" fmla="*/ 80 w 80"/>
                  <a:gd name="T19" fmla="*/ 16 h 56"/>
                  <a:gd name="T20" fmla="*/ 64 w 80"/>
                  <a:gd name="T21" fmla="*/ 0 h 56"/>
                  <a:gd name="T22" fmla="*/ 16 w 80"/>
                  <a:gd name="T23" fmla="*/ 0 h 56"/>
                  <a:gd name="T24" fmla="*/ 0 w 80"/>
                  <a:gd name="T25" fmla="*/ 16 h 56"/>
                  <a:gd name="T26" fmla="*/ 0 w 80"/>
                  <a:gd name="T27" fmla="*/ 40 h 56"/>
                  <a:gd name="T28" fmla="*/ 16 w 80"/>
                  <a:gd name="T29" fmla="*/ 56 h 56"/>
                  <a:gd name="T30" fmla="*/ 64 w 80"/>
                  <a:gd name="T31" fmla="*/ 56 h 56"/>
                  <a:gd name="T32" fmla="*/ 80 w 80"/>
                  <a:gd name="T33" fmla="*/ 4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80" y="40"/>
                    </a:move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E17C3645-2E6D-F0FE-7911-51F20A728C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" y="51"/>
                <a:ext cx="168" cy="119"/>
              </a:xfrm>
              <a:custGeom>
                <a:avLst/>
                <a:gdLst>
                  <a:gd name="T0" fmla="*/ 64 w 80"/>
                  <a:gd name="T1" fmla="*/ 0 h 56"/>
                  <a:gd name="T2" fmla="*/ 16 w 80"/>
                  <a:gd name="T3" fmla="*/ 0 h 56"/>
                  <a:gd name="T4" fmla="*/ 0 w 80"/>
                  <a:gd name="T5" fmla="*/ 16 h 56"/>
                  <a:gd name="T6" fmla="*/ 8 w 80"/>
                  <a:gd name="T7" fmla="*/ 16 h 56"/>
                  <a:gd name="T8" fmla="*/ 16 w 80"/>
                  <a:gd name="T9" fmla="*/ 8 h 56"/>
                  <a:gd name="T10" fmla="*/ 64 w 80"/>
                  <a:gd name="T11" fmla="*/ 8 h 56"/>
                  <a:gd name="T12" fmla="*/ 72 w 80"/>
                  <a:gd name="T13" fmla="*/ 16 h 56"/>
                  <a:gd name="T14" fmla="*/ 72 w 80"/>
                  <a:gd name="T15" fmla="*/ 40 h 56"/>
                  <a:gd name="T16" fmla="*/ 64 w 80"/>
                  <a:gd name="T17" fmla="*/ 48 h 56"/>
                  <a:gd name="T18" fmla="*/ 16 w 80"/>
                  <a:gd name="T19" fmla="*/ 48 h 56"/>
                  <a:gd name="T20" fmla="*/ 8 w 80"/>
                  <a:gd name="T21" fmla="*/ 40 h 56"/>
                  <a:gd name="T22" fmla="*/ 0 w 80"/>
                  <a:gd name="T23" fmla="*/ 40 h 56"/>
                  <a:gd name="T24" fmla="*/ 16 w 80"/>
                  <a:gd name="T25" fmla="*/ 56 h 56"/>
                  <a:gd name="T26" fmla="*/ 64 w 80"/>
                  <a:gd name="T27" fmla="*/ 56 h 56"/>
                  <a:gd name="T28" fmla="*/ 80 w 80"/>
                  <a:gd name="T29" fmla="*/ 40 h 56"/>
                  <a:gd name="T30" fmla="*/ 80 w 80"/>
                  <a:gd name="T31" fmla="*/ 16 h 56"/>
                  <a:gd name="T32" fmla="*/ 64 w 80"/>
                  <a:gd name="T3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0" h="56">
                    <a:moveTo>
                      <a:pt x="6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8" y="8"/>
                      <a:pt x="72" y="12"/>
                      <a:pt x="72" y="16"/>
                    </a:cubicBezTo>
                    <a:cubicBezTo>
                      <a:pt x="72" y="40"/>
                      <a:pt x="72" y="40"/>
                      <a:pt x="72" y="40"/>
                    </a:cubicBezTo>
                    <a:cubicBezTo>
                      <a:pt x="72" y="44"/>
                      <a:pt x="68" y="48"/>
                      <a:pt x="64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8"/>
                      <a:pt x="8" y="44"/>
                      <a:pt x="8" y="40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9"/>
                      <a:pt x="7" y="56"/>
                      <a:pt x="16" y="56"/>
                    </a:cubicBezTo>
                    <a:cubicBezTo>
                      <a:pt x="64" y="56"/>
                      <a:pt x="64" y="56"/>
                      <a:pt x="64" y="56"/>
                    </a:cubicBezTo>
                    <a:cubicBezTo>
                      <a:pt x="73" y="56"/>
                      <a:pt x="80" y="49"/>
                      <a:pt x="80" y="40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7"/>
                      <a:pt x="73" y="0"/>
                      <a:pt x="6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 256">
              <a:extLst>
                <a:ext uri="{FF2B5EF4-FFF2-40B4-BE49-F238E27FC236}">
                  <a16:creationId xmlns:a16="http://schemas.microsoft.com/office/drawing/2014/main" id="{D6843619-2AE6-D972-6B80-BBF9C18894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706" y="2149807"/>
              <a:ext cx="735447" cy="733914"/>
            </a:xfrm>
            <a:custGeom>
              <a:avLst/>
              <a:gdLst>
                <a:gd name="T0" fmla="*/ 423 w 517"/>
                <a:gd name="T1" fmla="*/ 502 h 502"/>
                <a:gd name="T2" fmla="*/ 161 w 517"/>
                <a:gd name="T3" fmla="*/ 348 h 502"/>
                <a:gd name="T4" fmla="*/ 24 w 517"/>
                <a:gd name="T5" fmla="*/ 158 h 502"/>
                <a:gd name="T6" fmla="*/ 31 w 517"/>
                <a:gd name="T7" fmla="*/ 24 h 502"/>
                <a:gd name="T8" fmla="*/ 94 w 517"/>
                <a:gd name="T9" fmla="*/ 0 h 502"/>
                <a:gd name="T10" fmla="*/ 356 w 517"/>
                <a:gd name="T11" fmla="*/ 154 h 502"/>
                <a:gd name="T12" fmla="*/ 493 w 517"/>
                <a:gd name="T13" fmla="*/ 344 h 502"/>
                <a:gd name="T14" fmla="*/ 486 w 517"/>
                <a:gd name="T15" fmla="*/ 479 h 502"/>
                <a:gd name="T16" fmla="*/ 423 w 517"/>
                <a:gd name="T17" fmla="*/ 502 h 502"/>
                <a:gd name="T18" fmla="*/ 94 w 517"/>
                <a:gd name="T19" fmla="*/ 31 h 502"/>
                <a:gd name="T20" fmla="*/ 53 w 517"/>
                <a:gd name="T21" fmla="*/ 46 h 502"/>
                <a:gd name="T22" fmla="*/ 52 w 517"/>
                <a:gd name="T23" fmla="*/ 147 h 502"/>
                <a:gd name="T24" fmla="*/ 183 w 517"/>
                <a:gd name="T25" fmla="*/ 327 h 502"/>
                <a:gd name="T26" fmla="*/ 423 w 517"/>
                <a:gd name="T27" fmla="*/ 471 h 502"/>
                <a:gd name="T28" fmla="*/ 464 w 517"/>
                <a:gd name="T29" fmla="*/ 457 h 502"/>
                <a:gd name="T30" fmla="*/ 465 w 517"/>
                <a:gd name="T31" fmla="*/ 356 h 502"/>
                <a:gd name="T32" fmla="*/ 334 w 517"/>
                <a:gd name="T33" fmla="*/ 176 h 502"/>
                <a:gd name="T34" fmla="*/ 94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423" y="502"/>
                  </a:moveTo>
                  <a:cubicBezTo>
                    <a:pt x="355" y="502"/>
                    <a:pt x="259" y="446"/>
                    <a:pt x="161" y="348"/>
                  </a:cubicBezTo>
                  <a:cubicBezTo>
                    <a:pt x="95" y="282"/>
                    <a:pt x="47" y="216"/>
                    <a:pt x="24" y="158"/>
                  </a:cubicBezTo>
                  <a:cubicBezTo>
                    <a:pt x="0" y="100"/>
                    <a:pt x="2" y="52"/>
                    <a:pt x="31" y="24"/>
                  </a:cubicBezTo>
                  <a:cubicBezTo>
                    <a:pt x="46" y="8"/>
                    <a:pt x="68" y="0"/>
                    <a:pt x="94" y="0"/>
                  </a:cubicBezTo>
                  <a:cubicBezTo>
                    <a:pt x="162" y="0"/>
                    <a:pt x="258" y="56"/>
                    <a:pt x="356" y="154"/>
                  </a:cubicBezTo>
                  <a:cubicBezTo>
                    <a:pt x="422" y="221"/>
                    <a:pt x="470" y="286"/>
                    <a:pt x="493" y="344"/>
                  </a:cubicBezTo>
                  <a:cubicBezTo>
                    <a:pt x="517" y="402"/>
                    <a:pt x="515" y="450"/>
                    <a:pt x="486" y="479"/>
                  </a:cubicBezTo>
                  <a:cubicBezTo>
                    <a:pt x="471" y="494"/>
                    <a:pt x="449" y="502"/>
                    <a:pt x="423" y="502"/>
                  </a:cubicBezTo>
                  <a:close/>
                  <a:moveTo>
                    <a:pt x="94" y="31"/>
                  </a:moveTo>
                  <a:cubicBezTo>
                    <a:pt x="76" y="31"/>
                    <a:pt x="62" y="36"/>
                    <a:pt x="53" y="46"/>
                  </a:cubicBezTo>
                  <a:cubicBezTo>
                    <a:pt x="34" y="65"/>
                    <a:pt x="33" y="101"/>
                    <a:pt x="52" y="147"/>
                  </a:cubicBezTo>
                  <a:cubicBezTo>
                    <a:pt x="74" y="201"/>
                    <a:pt x="119" y="263"/>
                    <a:pt x="183" y="327"/>
                  </a:cubicBezTo>
                  <a:cubicBezTo>
                    <a:pt x="274" y="417"/>
                    <a:pt x="364" y="471"/>
                    <a:pt x="423" y="471"/>
                  </a:cubicBezTo>
                  <a:cubicBezTo>
                    <a:pt x="441" y="471"/>
                    <a:pt x="455" y="467"/>
                    <a:pt x="464" y="457"/>
                  </a:cubicBezTo>
                  <a:cubicBezTo>
                    <a:pt x="483" y="438"/>
                    <a:pt x="484" y="402"/>
                    <a:pt x="465" y="356"/>
                  </a:cubicBezTo>
                  <a:cubicBezTo>
                    <a:pt x="443" y="302"/>
                    <a:pt x="398" y="240"/>
                    <a:pt x="334" y="176"/>
                  </a:cubicBezTo>
                  <a:cubicBezTo>
                    <a:pt x="243" y="85"/>
                    <a:pt x="153" y="31"/>
                    <a:pt x="94" y="31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7">
              <a:extLst>
                <a:ext uri="{FF2B5EF4-FFF2-40B4-BE49-F238E27FC236}">
                  <a16:creationId xmlns:a16="http://schemas.microsoft.com/office/drawing/2014/main" id="{D661E876-A520-62A4-E847-32A07F16C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0706" y="2149807"/>
              <a:ext cx="735447" cy="733914"/>
            </a:xfrm>
            <a:custGeom>
              <a:avLst/>
              <a:gdLst>
                <a:gd name="T0" fmla="*/ 94 w 517"/>
                <a:gd name="T1" fmla="*/ 502 h 502"/>
                <a:gd name="T2" fmla="*/ 31 w 517"/>
                <a:gd name="T3" fmla="*/ 479 h 502"/>
                <a:gd name="T4" fmla="*/ 24 w 517"/>
                <a:gd name="T5" fmla="*/ 344 h 502"/>
                <a:gd name="T6" fmla="*/ 161 w 517"/>
                <a:gd name="T7" fmla="*/ 154 h 502"/>
                <a:gd name="T8" fmla="*/ 423 w 517"/>
                <a:gd name="T9" fmla="*/ 0 h 502"/>
                <a:gd name="T10" fmla="*/ 486 w 517"/>
                <a:gd name="T11" fmla="*/ 24 h 502"/>
                <a:gd name="T12" fmla="*/ 493 w 517"/>
                <a:gd name="T13" fmla="*/ 158 h 502"/>
                <a:gd name="T14" fmla="*/ 356 w 517"/>
                <a:gd name="T15" fmla="*/ 348 h 502"/>
                <a:gd name="T16" fmla="*/ 94 w 517"/>
                <a:gd name="T17" fmla="*/ 502 h 502"/>
                <a:gd name="T18" fmla="*/ 423 w 517"/>
                <a:gd name="T19" fmla="*/ 31 h 502"/>
                <a:gd name="T20" fmla="*/ 183 w 517"/>
                <a:gd name="T21" fmla="*/ 176 h 502"/>
                <a:gd name="T22" fmla="*/ 52 w 517"/>
                <a:gd name="T23" fmla="*/ 356 h 502"/>
                <a:gd name="T24" fmla="*/ 53 w 517"/>
                <a:gd name="T25" fmla="*/ 457 h 502"/>
                <a:gd name="T26" fmla="*/ 94 w 517"/>
                <a:gd name="T27" fmla="*/ 471 h 502"/>
                <a:gd name="T28" fmla="*/ 334 w 517"/>
                <a:gd name="T29" fmla="*/ 327 h 502"/>
                <a:gd name="T30" fmla="*/ 465 w 517"/>
                <a:gd name="T31" fmla="*/ 147 h 502"/>
                <a:gd name="T32" fmla="*/ 464 w 517"/>
                <a:gd name="T33" fmla="*/ 46 h 502"/>
                <a:gd name="T34" fmla="*/ 423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94" y="502"/>
                  </a:moveTo>
                  <a:cubicBezTo>
                    <a:pt x="68" y="502"/>
                    <a:pt x="46" y="494"/>
                    <a:pt x="31" y="479"/>
                  </a:cubicBezTo>
                  <a:cubicBezTo>
                    <a:pt x="2" y="450"/>
                    <a:pt x="0" y="402"/>
                    <a:pt x="24" y="344"/>
                  </a:cubicBezTo>
                  <a:cubicBezTo>
                    <a:pt x="47" y="286"/>
                    <a:pt x="95" y="221"/>
                    <a:pt x="161" y="154"/>
                  </a:cubicBezTo>
                  <a:cubicBezTo>
                    <a:pt x="259" y="56"/>
                    <a:pt x="355" y="0"/>
                    <a:pt x="423" y="0"/>
                  </a:cubicBezTo>
                  <a:cubicBezTo>
                    <a:pt x="449" y="0"/>
                    <a:pt x="471" y="8"/>
                    <a:pt x="486" y="24"/>
                  </a:cubicBezTo>
                  <a:cubicBezTo>
                    <a:pt x="515" y="52"/>
                    <a:pt x="517" y="100"/>
                    <a:pt x="493" y="158"/>
                  </a:cubicBezTo>
                  <a:cubicBezTo>
                    <a:pt x="470" y="216"/>
                    <a:pt x="422" y="282"/>
                    <a:pt x="356" y="348"/>
                  </a:cubicBezTo>
                  <a:cubicBezTo>
                    <a:pt x="258" y="446"/>
                    <a:pt x="162" y="502"/>
                    <a:pt x="94" y="502"/>
                  </a:cubicBezTo>
                  <a:close/>
                  <a:moveTo>
                    <a:pt x="423" y="31"/>
                  </a:moveTo>
                  <a:cubicBezTo>
                    <a:pt x="364" y="31"/>
                    <a:pt x="274" y="85"/>
                    <a:pt x="183" y="176"/>
                  </a:cubicBezTo>
                  <a:cubicBezTo>
                    <a:pt x="119" y="240"/>
                    <a:pt x="74" y="302"/>
                    <a:pt x="52" y="356"/>
                  </a:cubicBezTo>
                  <a:cubicBezTo>
                    <a:pt x="33" y="402"/>
                    <a:pt x="34" y="438"/>
                    <a:pt x="53" y="457"/>
                  </a:cubicBezTo>
                  <a:cubicBezTo>
                    <a:pt x="62" y="467"/>
                    <a:pt x="76" y="471"/>
                    <a:pt x="94" y="471"/>
                  </a:cubicBezTo>
                  <a:cubicBezTo>
                    <a:pt x="153" y="471"/>
                    <a:pt x="243" y="417"/>
                    <a:pt x="334" y="327"/>
                  </a:cubicBezTo>
                  <a:cubicBezTo>
                    <a:pt x="398" y="263"/>
                    <a:pt x="443" y="201"/>
                    <a:pt x="465" y="147"/>
                  </a:cubicBezTo>
                  <a:cubicBezTo>
                    <a:pt x="484" y="101"/>
                    <a:pt x="483" y="65"/>
                    <a:pt x="464" y="46"/>
                  </a:cubicBezTo>
                  <a:cubicBezTo>
                    <a:pt x="455" y="36"/>
                    <a:pt x="441" y="31"/>
                    <a:pt x="423" y="31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04AA13-FC54-2D34-FBDF-00473842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975" y="2153334"/>
              <a:ext cx="707213" cy="7268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730848F-D69D-8229-CC48-487525689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9530" y="2095575"/>
              <a:ext cx="819606" cy="8423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377A63F-A2E7-158F-3234-25BE5A529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411" y="2401356"/>
              <a:ext cx="229579" cy="235958"/>
            </a:xfrm>
            <a:prstGeom prst="rect">
              <a:avLst/>
            </a:prstGeom>
          </p:spPr>
        </p:pic>
        <p:sp>
          <p:nvSpPr>
            <p:cNvPr id="17" name="Text Placeholder 1">
              <a:extLst>
                <a:ext uri="{FF2B5EF4-FFF2-40B4-BE49-F238E27FC236}">
                  <a16:creationId xmlns:a16="http://schemas.microsoft.com/office/drawing/2014/main" id="{CEA37236-6489-0D4F-4D68-936ECFC4F1C0}"/>
                </a:ext>
              </a:extLst>
            </p:cNvPr>
            <p:cNvSpPr txBox="1">
              <a:spLocks/>
            </p:cNvSpPr>
            <p:nvPr/>
          </p:nvSpPr>
          <p:spPr>
            <a:xfrm>
              <a:off x="6531834" y="1326857"/>
              <a:ext cx="4657534" cy="1017358"/>
            </a:xfrm>
            <a:prstGeom prst="rect">
              <a:avLst/>
            </a:prstGeom>
          </p:spPr>
          <p:txBody>
            <a:bodyPr vert="horz" wrap="square" lIns="147600" tIns="90000" rIns="147600" bIns="90000" rtlCol="0">
              <a:spAutoFit/>
            </a:bodyPr>
            <a:lstStyle>
              <a:lvl1pPr marL="347472" indent="-347472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6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583200" indent="-2412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2pPr>
              <a:lvl3pPr marL="804672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3pPr>
              <a:lvl4pPr marL="1029600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4pPr>
              <a:lvl5pPr marL="1261872" indent="-230400" algn="l" defTabSz="914400" rtl="0" eaLnBrk="1" latinLnBrk="0" hangingPunct="1">
                <a:lnSpc>
                  <a:spcPct val="90000"/>
                </a:lnSpc>
                <a:spcBef>
                  <a:spcPts val="24"/>
                </a:spcBef>
                <a:buFont typeface="Arial" panose="020B0604020202020204" pitchFamily="34" charset="0"/>
                <a:buChar char="•"/>
                <a:defRPr lang="en-US" sz="2000" kern="120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24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Resource groups 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+mn-ea"/>
                  <a:cs typeface="Segoe UI" panose="020B0502040204020203" pitchFamily="34" charset="0"/>
                </a:rPr>
                <a:t>(web plus DB, VM, storage) in one group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1538AE7-995B-5D4D-BD62-D4225112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25723" y="3460384"/>
            <a:ext cx="4785078" cy="412610"/>
            <a:chOff x="5241462" y="3342290"/>
            <a:chExt cx="6612401" cy="554762"/>
          </a:xfrm>
        </p:grpSpPr>
        <p:sp>
          <p:nvSpPr>
            <p:cNvPr id="4" name="Freeform 306">
              <a:extLst>
                <a:ext uri="{FF2B5EF4-FFF2-40B4-BE49-F238E27FC236}">
                  <a16:creationId xmlns:a16="http://schemas.microsoft.com/office/drawing/2014/main" id="{025494A9-D5B5-7962-B197-09A9EC040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462" y="3615197"/>
              <a:ext cx="6612401" cy="8948"/>
            </a:xfrm>
            <a:custGeom>
              <a:avLst/>
              <a:gdLst>
                <a:gd name="T0" fmla="*/ 0 w 3695"/>
                <a:gd name="T1" fmla="*/ 5 h 5"/>
                <a:gd name="T2" fmla="*/ 3695 w 3695"/>
                <a:gd name="T3" fmla="*/ 5 h 5"/>
                <a:gd name="T4" fmla="*/ 3695 w 3695"/>
                <a:gd name="T5" fmla="*/ 0 h 5"/>
                <a:gd name="T6" fmla="*/ 0 w 3695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95" h="5">
                  <a:moveTo>
                    <a:pt x="0" y="5"/>
                  </a:moveTo>
                  <a:lnTo>
                    <a:pt x="3695" y="5"/>
                  </a:lnTo>
                  <a:lnTo>
                    <a:pt x="3695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Oval 307">
              <a:extLst>
                <a:ext uri="{FF2B5EF4-FFF2-40B4-BE49-F238E27FC236}">
                  <a16:creationId xmlns:a16="http://schemas.microsoft.com/office/drawing/2014/main" id="{6D192390-B498-2F49-50C1-F67C070C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0281" y="3342290"/>
              <a:ext cx="554762" cy="554762"/>
            </a:xfrm>
            <a:prstGeom prst="ellips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ea typeface="+mn-ea"/>
                  <a:cs typeface="+mn-cs"/>
                </a:rPr>
                <a:t>OR</a:t>
              </a:r>
            </a:p>
          </p:txBody>
        </p:sp>
      </p:grpSp>
      <p:grpSp>
        <p:nvGrpSpPr>
          <p:cNvPr id="28" name="Group 27" descr="Three separate resource groups are shown. One for web and databases. One for virtual machines. One for storage. ">
            <a:extLst>
              <a:ext uri="{FF2B5EF4-FFF2-40B4-BE49-F238E27FC236}">
                <a16:creationId xmlns:a16="http://schemas.microsoft.com/office/drawing/2014/main" id="{D3B4E548-A7E1-F426-765F-CCC1D15FFFC4}"/>
              </a:ext>
            </a:extLst>
          </p:cNvPr>
          <p:cNvGrpSpPr/>
          <p:nvPr/>
        </p:nvGrpSpPr>
        <p:grpSpPr>
          <a:xfrm>
            <a:off x="5425723" y="3972651"/>
            <a:ext cx="4785078" cy="1925926"/>
            <a:chOff x="6509084" y="3591976"/>
            <a:chExt cx="5236495" cy="2107615"/>
          </a:xfrm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512A0189-48DD-2606-A6B4-A2A3485EE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6133" y="4550692"/>
              <a:ext cx="211205" cy="153760"/>
            </a:xfrm>
            <a:custGeom>
              <a:avLst/>
              <a:gdLst>
                <a:gd name="T0" fmla="*/ 80 w 80"/>
                <a:gd name="T1" fmla="*/ 40 h 56"/>
                <a:gd name="T2" fmla="*/ 72 w 80"/>
                <a:gd name="T3" fmla="*/ 40 h 56"/>
                <a:gd name="T4" fmla="*/ 64 w 80"/>
                <a:gd name="T5" fmla="*/ 48 h 56"/>
                <a:gd name="T6" fmla="*/ 16 w 80"/>
                <a:gd name="T7" fmla="*/ 48 h 56"/>
                <a:gd name="T8" fmla="*/ 8 w 80"/>
                <a:gd name="T9" fmla="*/ 40 h 56"/>
                <a:gd name="T10" fmla="*/ 8 w 80"/>
                <a:gd name="T11" fmla="*/ 16 h 56"/>
                <a:gd name="T12" fmla="*/ 16 w 80"/>
                <a:gd name="T13" fmla="*/ 8 h 56"/>
                <a:gd name="T14" fmla="*/ 64 w 80"/>
                <a:gd name="T15" fmla="*/ 8 h 56"/>
                <a:gd name="T16" fmla="*/ 72 w 80"/>
                <a:gd name="T17" fmla="*/ 16 h 56"/>
                <a:gd name="T18" fmla="*/ 80 w 80"/>
                <a:gd name="T19" fmla="*/ 16 h 56"/>
                <a:gd name="T20" fmla="*/ 64 w 80"/>
                <a:gd name="T21" fmla="*/ 0 h 56"/>
                <a:gd name="T22" fmla="*/ 16 w 80"/>
                <a:gd name="T23" fmla="*/ 0 h 56"/>
                <a:gd name="T24" fmla="*/ 0 w 80"/>
                <a:gd name="T25" fmla="*/ 16 h 56"/>
                <a:gd name="T26" fmla="*/ 0 w 80"/>
                <a:gd name="T27" fmla="*/ 40 h 56"/>
                <a:gd name="T28" fmla="*/ 16 w 80"/>
                <a:gd name="T29" fmla="*/ 56 h 56"/>
                <a:gd name="T30" fmla="*/ 64 w 80"/>
                <a:gd name="T31" fmla="*/ 56 h 56"/>
                <a:gd name="T32" fmla="*/ 80 w 80"/>
                <a:gd name="T33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7192F74C-F6C7-A387-5F2B-2035E244E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1851" y="4616589"/>
              <a:ext cx="211205" cy="153760"/>
            </a:xfrm>
            <a:custGeom>
              <a:avLst/>
              <a:gdLst>
                <a:gd name="T0" fmla="*/ 64 w 80"/>
                <a:gd name="T1" fmla="*/ 0 h 56"/>
                <a:gd name="T2" fmla="*/ 16 w 80"/>
                <a:gd name="T3" fmla="*/ 0 h 56"/>
                <a:gd name="T4" fmla="*/ 0 w 80"/>
                <a:gd name="T5" fmla="*/ 16 h 56"/>
                <a:gd name="T6" fmla="*/ 8 w 80"/>
                <a:gd name="T7" fmla="*/ 16 h 56"/>
                <a:gd name="T8" fmla="*/ 16 w 80"/>
                <a:gd name="T9" fmla="*/ 8 h 56"/>
                <a:gd name="T10" fmla="*/ 64 w 80"/>
                <a:gd name="T11" fmla="*/ 8 h 56"/>
                <a:gd name="T12" fmla="*/ 72 w 80"/>
                <a:gd name="T13" fmla="*/ 16 h 56"/>
                <a:gd name="T14" fmla="*/ 72 w 80"/>
                <a:gd name="T15" fmla="*/ 40 h 56"/>
                <a:gd name="T16" fmla="*/ 64 w 80"/>
                <a:gd name="T17" fmla="*/ 48 h 56"/>
                <a:gd name="T18" fmla="*/ 16 w 80"/>
                <a:gd name="T19" fmla="*/ 48 h 56"/>
                <a:gd name="T20" fmla="*/ 8 w 80"/>
                <a:gd name="T21" fmla="*/ 40 h 56"/>
                <a:gd name="T22" fmla="*/ 0 w 80"/>
                <a:gd name="T23" fmla="*/ 40 h 56"/>
                <a:gd name="T24" fmla="*/ 16 w 80"/>
                <a:gd name="T25" fmla="*/ 56 h 56"/>
                <a:gd name="T26" fmla="*/ 64 w 80"/>
                <a:gd name="T27" fmla="*/ 56 h 56"/>
                <a:gd name="T28" fmla="*/ 80 w 80"/>
                <a:gd name="T29" fmla="*/ 40 h 56"/>
                <a:gd name="T30" fmla="*/ 80 w 80"/>
                <a:gd name="T31" fmla="*/ 16 h 56"/>
                <a:gd name="T32" fmla="*/ 64 w 80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6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6165A4BD-3983-7622-D77B-2C099C0AB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0410" y="4550692"/>
              <a:ext cx="211205" cy="153760"/>
            </a:xfrm>
            <a:custGeom>
              <a:avLst/>
              <a:gdLst>
                <a:gd name="T0" fmla="*/ 80 w 80"/>
                <a:gd name="T1" fmla="*/ 40 h 56"/>
                <a:gd name="T2" fmla="*/ 72 w 80"/>
                <a:gd name="T3" fmla="*/ 40 h 56"/>
                <a:gd name="T4" fmla="*/ 64 w 80"/>
                <a:gd name="T5" fmla="*/ 48 h 56"/>
                <a:gd name="T6" fmla="*/ 16 w 80"/>
                <a:gd name="T7" fmla="*/ 48 h 56"/>
                <a:gd name="T8" fmla="*/ 8 w 80"/>
                <a:gd name="T9" fmla="*/ 40 h 56"/>
                <a:gd name="T10" fmla="*/ 8 w 80"/>
                <a:gd name="T11" fmla="*/ 16 h 56"/>
                <a:gd name="T12" fmla="*/ 16 w 80"/>
                <a:gd name="T13" fmla="*/ 8 h 56"/>
                <a:gd name="T14" fmla="*/ 64 w 80"/>
                <a:gd name="T15" fmla="*/ 8 h 56"/>
                <a:gd name="T16" fmla="*/ 72 w 80"/>
                <a:gd name="T17" fmla="*/ 16 h 56"/>
                <a:gd name="T18" fmla="*/ 80 w 80"/>
                <a:gd name="T19" fmla="*/ 16 h 56"/>
                <a:gd name="T20" fmla="*/ 64 w 80"/>
                <a:gd name="T21" fmla="*/ 0 h 56"/>
                <a:gd name="T22" fmla="*/ 16 w 80"/>
                <a:gd name="T23" fmla="*/ 0 h 56"/>
                <a:gd name="T24" fmla="*/ 0 w 80"/>
                <a:gd name="T25" fmla="*/ 16 h 56"/>
                <a:gd name="T26" fmla="*/ 0 w 80"/>
                <a:gd name="T27" fmla="*/ 40 h 56"/>
                <a:gd name="T28" fmla="*/ 16 w 80"/>
                <a:gd name="T29" fmla="*/ 56 h 56"/>
                <a:gd name="T30" fmla="*/ 64 w 80"/>
                <a:gd name="T31" fmla="*/ 56 h 56"/>
                <a:gd name="T32" fmla="*/ 80 w 80"/>
                <a:gd name="T33" fmla="*/ 4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80" y="40"/>
                  </a:move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30A2E08-1913-A9D2-D1D9-F687DE9F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6128" y="4616589"/>
              <a:ext cx="211205" cy="153760"/>
            </a:xfrm>
            <a:custGeom>
              <a:avLst/>
              <a:gdLst>
                <a:gd name="T0" fmla="*/ 64 w 80"/>
                <a:gd name="T1" fmla="*/ 0 h 56"/>
                <a:gd name="T2" fmla="*/ 16 w 80"/>
                <a:gd name="T3" fmla="*/ 0 h 56"/>
                <a:gd name="T4" fmla="*/ 0 w 80"/>
                <a:gd name="T5" fmla="*/ 16 h 56"/>
                <a:gd name="T6" fmla="*/ 8 w 80"/>
                <a:gd name="T7" fmla="*/ 16 h 56"/>
                <a:gd name="T8" fmla="*/ 16 w 80"/>
                <a:gd name="T9" fmla="*/ 8 h 56"/>
                <a:gd name="T10" fmla="*/ 64 w 80"/>
                <a:gd name="T11" fmla="*/ 8 h 56"/>
                <a:gd name="T12" fmla="*/ 72 w 80"/>
                <a:gd name="T13" fmla="*/ 16 h 56"/>
                <a:gd name="T14" fmla="*/ 72 w 80"/>
                <a:gd name="T15" fmla="*/ 40 h 56"/>
                <a:gd name="T16" fmla="*/ 64 w 80"/>
                <a:gd name="T17" fmla="*/ 48 h 56"/>
                <a:gd name="T18" fmla="*/ 16 w 80"/>
                <a:gd name="T19" fmla="*/ 48 h 56"/>
                <a:gd name="T20" fmla="*/ 8 w 80"/>
                <a:gd name="T21" fmla="*/ 40 h 56"/>
                <a:gd name="T22" fmla="*/ 0 w 80"/>
                <a:gd name="T23" fmla="*/ 40 h 56"/>
                <a:gd name="T24" fmla="*/ 16 w 80"/>
                <a:gd name="T25" fmla="*/ 56 h 56"/>
                <a:gd name="T26" fmla="*/ 64 w 80"/>
                <a:gd name="T27" fmla="*/ 56 h 56"/>
                <a:gd name="T28" fmla="*/ 80 w 80"/>
                <a:gd name="T29" fmla="*/ 40 h 56"/>
                <a:gd name="T30" fmla="*/ 80 w 80"/>
                <a:gd name="T31" fmla="*/ 16 h 56"/>
                <a:gd name="T32" fmla="*/ 64 w 80"/>
                <a:gd name="T3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56">
                  <a:moveTo>
                    <a:pt x="6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8" y="8"/>
                    <a:pt x="72" y="12"/>
                    <a:pt x="72" y="16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73" y="56"/>
                    <a:pt x="80" y="49"/>
                    <a:pt x="80" y="40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7"/>
                    <a:pt x="73" y="0"/>
                    <a:pt x="6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A212541-5D0F-86CA-DB00-66DB463CB7A1}"/>
                </a:ext>
              </a:extLst>
            </p:cNvPr>
            <p:cNvSpPr/>
            <p:nvPr/>
          </p:nvSpPr>
          <p:spPr bwMode="auto">
            <a:xfrm>
              <a:off x="10427816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Storage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 resource group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E8E503-30C9-B70C-7E3D-AE7476FE0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4975" y="3753355"/>
              <a:ext cx="707212" cy="716837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DEBBFD6-02D3-9626-FE71-06D7E4D29E63}"/>
                </a:ext>
              </a:extLst>
            </p:cNvPr>
            <p:cNvSpPr/>
            <p:nvPr/>
          </p:nvSpPr>
          <p:spPr bwMode="auto">
            <a:xfrm>
              <a:off x="8468449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9144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Virtual machine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resource group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7AB0111-76AC-3D84-9CCC-E30F7B5DB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9411" y="3726291"/>
              <a:ext cx="819606" cy="83075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581110-B774-06CC-B1C5-84DAE8999B3C}"/>
                </a:ext>
              </a:extLst>
            </p:cNvPr>
            <p:cNvSpPr/>
            <p:nvPr/>
          </p:nvSpPr>
          <p:spPr bwMode="auto">
            <a:xfrm>
              <a:off x="6509084" y="3591976"/>
              <a:ext cx="1317763" cy="2107615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Web and DB </a:t>
              </a: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resource group</a:t>
              </a:r>
            </a:p>
          </p:txBody>
        </p:sp>
        <p:sp>
          <p:nvSpPr>
            <p:cNvPr id="38" name="Freeform 256">
              <a:extLst>
                <a:ext uri="{FF2B5EF4-FFF2-40B4-BE49-F238E27FC236}">
                  <a16:creationId xmlns:a16="http://schemas.microsoft.com/office/drawing/2014/main" id="{F643E5E4-F24C-0C24-DC64-A66331434D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125" y="3790309"/>
              <a:ext cx="735447" cy="723791"/>
            </a:xfrm>
            <a:custGeom>
              <a:avLst/>
              <a:gdLst>
                <a:gd name="T0" fmla="*/ 423 w 517"/>
                <a:gd name="T1" fmla="*/ 502 h 502"/>
                <a:gd name="T2" fmla="*/ 161 w 517"/>
                <a:gd name="T3" fmla="*/ 348 h 502"/>
                <a:gd name="T4" fmla="*/ 24 w 517"/>
                <a:gd name="T5" fmla="*/ 158 h 502"/>
                <a:gd name="T6" fmla="*/ 31 w 517"/>
                <a:gd name="T7" fmla="*/ 24 h 502"/>
                <a:gd name="T8" fmla="*/ 94 w 517"/>
                <a:gd name="T9" fmla="*/ 0 h 502"/>
                <a:gd name="T10" fmla="*/ 356 w 517"/>
                <a:gd name="T11" fmla="*/ 154 h 502"/>
                <a:gd name="T12" fmla="*/ 493 w 517"/>
                <a:gd name="T13" fmla="*/ 344 h 502"/>
                <a:gd name="T14" fmla="*/ 486 w 517"/>
                <a:gd name="T15" fmla="*/ 479 h 502"/>
                <a:gd name="T16" fmla="*/ 423 w 517"/>
                <a:gd name="T17" fmla="*/ 502 h 502"/>
                <a:gd name="T18" fmla="*/ 94 w 517"/>
                <a:gd name="T19" fmla="*/ 31 h 502"/>
                <a:gd name="T20" fmla="*/ 53 w 517"/>
                <a:gd name="T21" fmla="*/ 46 h 502"/>
                <a:gd name="T22" fmla="*/ 52 w 517"/>
                <a:gd name="T23" fmla="*/ 147 h 502"/>
                <a:gd name="T24" fmla="*/ 183 w 517"/>
                <a:gd name="T25" fmla="*/ 327 h 502"/>
                <a:gd name="T26" fmla="*/ 423 w 517"/>
                <a:gd name="T27" fmla="*/ 471 h 502"/>
                <a:gd name="T28" fmla="*/ 464 w 517"/>
                <a:gd name="T29" fmla="*/ 457 h 502"/>
                <a:gd name="T30" fmla="*/ 465 w 517"/>
                <a:gd name="T31" fmla="*/ 356 h 502"/>
                <a:gd name="T32" fmla="*/ 334 w 517"/>
                <a:gd name="T33" fmla="*/ 176 h 502"/>
                <a:gd name="T34" fmla="*/ 94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423" y="502"/>
                  </a:moveTo>
                  <a:cubicBezTo>
                    <a:pt x="355" y="502"/>
                    <a:pt x="259" y="446"/>
                    <a:pt x="161" y="348"/>
                  </a:cubicBezTo>
                  <a:cubicBezTo>
                    <a:pt x="95" y="282"/>
                    <a:pt x="47" y="216"/>
                    <a:pt x="24" y="158"/>
                  </a:cubicBezTo>
                  <a:cubicBezTo>
                    <a:pt x="0" y="100"/>
                    <a:pt x="2" y="52"/>
                    <a:pt x="31" y="24"/>
                  </a:cubicBezTo>
                  <a:cubicBezTo>
                    <a:pt x="46" y="8"/>
                    <a:pt x="68" y="0"/>
                    <a:pt x="94" y="0"/>
                  </a:cubicBezTo>
                  <a:cubicBezTo>
                    <a:pt x="162" y="0"/>
                    <a:pt x="258" y="56"/>
                    <a:pt x="356" y="154"/>
                  </a:cubicBezTo>
                  <a:cubicBezTo>
                    <a:pt x="422" y="221"/>
                    <a:pt x="470" y="286"/>
                    <a:pt x="493" y="344"/>
                  </a:cubicBezTo>
                  <a:cubicBezTo>
                    <a:pt x="517" y="402"/>
                    <a:pt x="515" y="450"/>
                    <a:pt x="486" y="479"/>
                  </a:cubicBezTo>
                  <a:cubicBezTo>
                    <a:pt x="471" y="494"/>
                    <a:pt x="449" y="502"/>
                    <a:pt x="423" y="502"/>
                  </a:cubicBezTo>
                  <a:close/>
                  <a:moveTo>
                    <a:pt x="94" y="31"/>
                  </a:moveTo>
                  <a:cubicBezTo>
                    <a:pt x="76" y="31"/>
                    <a:pt x="62" y="36"/>
                    <a:pt x="53" y="46"/>
                  </a:cubicBezTo>
                  <a:cubicBezTo>
                    <a:pt x="34" y="65"/>
                    <a:pt x="33" y="101"/>
                    <a:pt x="52" y="147"/>
                  </a:cubicBezTo>
                  <a:cubicBezTo>
                    <a:pt x="74" y="201"/>
                    <a:pt x="119" y="263"/>
                    <a:pt x="183" y="327"/>
                  </a:cubicBezTo>
                  <a:cubicBezTo>
                    <a:pt x="274" y="417"/>
                    <a:pt x="364" y="471"/>
                    <a:pt x="423" y="471"/>
                  </a:cubicBezTo>
                  <a:cubicBezTo>
                    <a:pt x="441" y="471"/>
                    <a:pt x="455" y="467"/>
                    <a:pt x="464" y="457"/>
                  </a:cubicBezTo>
                  <a:cubicBezTo>
                    <a:pt x="483" y="438"/>
                    <a:pt x="484" y="402"/>
                    <a:pt x="465" y="356"/>
                  </a:cubicBezTo>
                  <a:cubicBezTo>
                    <a:pt x="443" y="302"/>
                    <a:pt x="398" y="240"/>
                    <a:pt x="334" y="176"/>
                  </a:cubicBezTo>
                  <a:cubicBezTo>
                    <a:pt x="243" y="85"/>
                    <a:pt x="153" y="31"/>
                    <a:pt x="94" y="31"/>
                  </a:cubicBezTo>
                  <a:close/>
                </a:path>
              </a:pathLst>
            </a:custGeom>
            <a:solidFill>
              <a:srgbClr val="D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257">
              <a:extLst>
                <a:ext uri="{FF2B5EF4-FFF2-40B4-BE49-F238E27FC236}">
                  <a16:creationId xmlns:a16="http://schemas.microsoft.com/office/drawing/2014/main" id="{9337B436-0F42-C736-7DCC-4C5077A43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2125" y="3790309"/>
              <a:ext cx="735447" cy="723791"/>
            </a:xfrm>
            <a:custGeom>
              <a:avLst/>
              <a:gdLst>
                <a:gd name="T0" fmla="*/ 94 w 517"/>
                <a:gd name="T1" fmla="*/ 502 h 502"/>
                <a:gd name="T2" fmla="*/ 31 w 517"/>
                <a:gd name="T3" fmla="*/ 479 h 502"/>
                <a:gd name="T4" fmla="*/ 24 w 517"/>
                <a:gd name="T5" fmla="*/ 344 h 502"/>
                <a:gd name="T6" fmla="*/ 161 w 517"/>
                <a:gd name="T7" fmla="*/ 154 h 502"/>
                <a:gd name="T8" fmla="*/ 423 w 517"/>
                <a:gd name="T9" fmla="*/ 0 h 502"/>
                <a:gd name="T10" fmla="*/ 486 w 517"/>
                <a:gd name="T11" fmla="*/ 24 h 502"/>
                <a:gd name="T12" fmla="*/ 493 w 517"/>
                <a:gd name="T13" fmla="*/ 158 h 502"/>
                <a:gd name="T14" fmla="*/ 356 w 517"/>
                <a:gd name="T15" fmla="*/ 348 h 502"/>
                <a:gd name="T16" fmla="*/ 94 w 517"/>
                <a:gd name="T17" fmla="*/ 502 h 502"/>
                <a:gd name="T18" fmla="*/ 423 w 517"/>
                <a:gd name="T19" fmla="*/ 31 h 502"/>
                <a:gd name="T20" fmla="*/ 183 w 517"/>
                <a:gd name="T21" fmla="*/ 176 h 502"/>
                <a:gd name="T22" fmla="*/ 52 w 517"/>
                <a:gd name="T23" fmla="*/ 356 h 502"/>
                <a:gd name="T24" fmla="*/ 53 w 517"/>
                <a:gd name="T25" fmla="*/ 457 h 502"/>
                <a:gd name="T26" fmla="*/ 94 w 517"/>
                <a:gd name="T27" fmla="*/ 471 h 502"/>
                <a:gd name="T28" fmla="*/ 334 w 517"/>
                <a:gd name="T29" fmla="*/ 327 h 502"/>
                <a:gd name="T30" fmla="*/ 465 w 517"/>
                <a:gd name="T31" fmla="*/ 147 h 502"/>
                <a:gd name="T32" fmla="*/ 464 w 517"/>
                <a:gd name="T33" fmla="*/ 46 h 502"/>
                <a:gd name="T34" fmla="*/ 423 w 517"/>
                <a:gd name="T35" fmla="*/ 3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7" h="502">
                  <a:moveTo>
                    <a:pt x="94" y="502"/>
                  </a:moveTo>
                  <a:cubicBezTo>
                    <a:pt x="68" y="502"/>
                    <a:pt x="46" y="494"/>
                    <a:pt x="31" y="479"/>
                  </a:cubicBezTo>
                  <a:cubicBezTo>
                    <a:pt x="2" y="450"/>
                    <a:pt x="0" y="402"/>
                    <a:pt x="24" y="344"/>
                  </a:cubicBezTo>
                  <a:cubicBezTo>
                    <a:pt x="47" y="286"/>
                    <a:pt x="95" y="221"/>
                    <a:pt x="161" y="154"/>
                  </a:cubicBezTo>
                  <a:cubicBezTo>
                    <a:pt x="259" y="56"/>
                    <a:pt x="355" y="0"/>
                    <a:pt x="423" y="0"/>
                  </a:cubicBezTo>
                  <a:cubicBezTo>
                    <a:pt x="449" y="0"/>
                    <a:pt x="471" y="8"/>
                    <a:pt x="486" y="24"/>
                  </a:cubicBezTo>
                  <a:cubicBezTo>
                    <a:pt x="515" y="52"/>
                    <a:pt x="517" y="100"/>
                    <a:pt x="493" y="158"/>
                  </a:cubicBezTo>
                  <a:cubicBezTo>
                    <a:pt x="470" y="216"/>
                    <a:pt x="422" y="282"/>
                    <a:pt x="356" y="348"/>
                  </a:cubicBezTo>
                  <a:cubicBezTo>
                    <a:pt x="258" y="446"/>
                    <a:pt x="162" y="502"/>
                    <a:pt x="94" y="502"/>
                  </a:cubicBezTo>
                  <a:close/>
                  <a:moveTo>
                    <a:pt x="423" y="31"/>
                  </a:moveTo>
                  <a:cubicBezTo>
                    <a:pt x="364" y="31"/>
                    <a:pt x="274" y="85"/>
                    <a:pt x="183" y="176"/>
                  </a:cubicBezTo>
                  <a:cubicBezTo>
                    <a:pt x="119" y="240"/>
                    <a:pt x="74" y="302"/>
                    <a:pt x="52" y="356"/>
                  </a:cubicBezTo>
                  <a:cubicBezTo>
                    <a:pt x="33" y="402"/>
                    <a:pt x="34" y="438"/>
                    <a:pt x="53" y="457"/>
                  </a:cubicBezTo>
                  <a:cubicBezTo>
                    <a:pt x="62" y="467"/>
                    <a:pt x="76" y="471"/>
                    <a:pt x="94" y="471"/>
                  </a:cubicBezTo>
                  <a:cubicBezTo>
                    <a:pt x="153" y="471"/>
                    <a:pt x="243" y="417"/>
                    <a:pt x="334" y="327"/>
                  </a:cubicBezTo>
                  <a:cubicBezTo>
                    <a:pt x="398" y="263"/>
                    <a:pt x="443" y="201"/>
                    <a:pt x="465" y="147"/>
                  </a:cubicBezTo>
                  <a:cubicBezTo>
                    <a:pt x="484" y="101"/>
                    <a:pt x="483" y="65"/>
                    <a:pt x="464" y="46"/>
                  </a:cubicBezTo>
                  <a:cubicBezTo>
                    <a:pt x="455" y="36"/>
                    <a:pt x="441" y="31"/>
                    <a:pt x="423" y="31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5ADD750-BE14-6F32-2CF0-16C9A185B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984" y="4027569"/>
              <a:ext cx="229579" cy="235958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D4F552-3C11-D8E3-7A10-EBCFF893A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ADC83D-24D5-0021-03A4-7151402843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41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08C76D-5F86-9670-EC15-EB62A64C0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3F4008-A9D7-7533-4EF4-DCBCB93918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692771"/>
          </a:xfrm>
        </p:spPr>
        <p:txBody>
          <a:bodyPr/>
          <a:lstStyle/>
          <a:p>
            <a:r>
              <a:rPr lang="en-IE" sz="2200" dirty="0">
                <a:latin typeface="+mn-lt"/>
              </a:rPr>
              <a:t>An Azure subscription provides you with authenticated and authorized access to Azure accounts.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2EEAF1-24D8-25AE-47E6-168E72E461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389086"/>
            <a:ext cx="3172811" cy="2646878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b="1" dirty="0">
                <a:cs typeface="Segoe UI Semilight" panose="020B0402040204020203" pitchFamily="34" charset="0"/>
              </a:rPr>
              <a:t>Billing boundary: </a:t>
            </a:r>
            <a:r>
              <a:rPr lang="en-US" sz="1800" dirty="0">
                <a:cs typeface="Segoe UI Semilight" panose="020B0402040204020203" pitchFamily="34" charset="0"/>
              </a:rPr>
              <a:t>Generate separate billing reports and invoices for each subscription.</a:t>
            </a:r>
            <a:endParaRPr lang="en-IE" sz="1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b="1" dirty="0">
                <a:cs typeface="Segoe UI Semilight" panose="020B0402040204020203" pitchFamily="34" charset="0"/>
              </a:rPr>
              <a:t>Access control boundary: </a:t>
            </a:r>
            <a:r>
              <a:rPr lang="en-US" sz="1800" dirty="0">
                <a:cs typeface="Segoe UI Semilight" panose="020B0402040204020203" pitchFamily="34" charset="0"/>
              </a:rPr>
              <a:t>Manage and control access to the resources that users can provision with specific subscriptions.</a:t>
            </a:r>
            <a:endParaRPr lang="en-IE" sz="1800" dirty="0">
              <a:cs typeface="Segoe UI Semilight" panose="020B0402040204020203" pitchFamily="34" charset="0"/>
            </a:endParaRPr>
          </a:p>
        </p:txBody>
      </p:sp>
      <p:pic>
        <p:nvPicPr>
          <p:cNvPr id="3" name="Picture 2" descr="Azure subscriptions are using authentication and authorization to access Azure accounts.">
            <a:extLst>
              <a:ext uri="{FF2B5EF4-FFF2-40B4-BE49-F238E27FC236}">
                <a16:creationId xmlns:a16="http://schemas.microsoft.com/office/drawing/2014/main" id="{E7E945CC-82C7-5ED2-04CE-15406878F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719" y="1754741"/>
            <a:ext cx="4618426" cy="190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79B737B-80EA-80FD-259D-73D8474B5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71549" y="3760618"/>
            <a:ext cx="3120766" cy="0"/>
          </a:xfrm>
          <a:custGeom>
            <a:avLst/>
            <a:gdLst>
              <a:gd name="connsiteX0" fmla="*/ 0 w 1296238"/>
              <a:gd name="connsiteY0" fmla="*/ 0 h 0"/>
              <a:gd name="connsiteX1" fmla="*/ 1296238 w 12962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96238">
                <a:moveTo>
                  <a:pt x="0" y="0"/>
                </a:moveTo>
                <a:lnTo>
                  <a:pt x="1296238" y="0"/>
                </a:lnTo>
              </a:path>
            </a:pathLst>
          </a:custGeom>
          <a:noFill/>
          <a:ln w="15875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" name="Picture 2" descr="Flowchart style diagram showing an example of setting up a billing structure where different groups like marketing or development have their own Azure Subscription, that rolls up into a larger company paid Azure billing account.">
            <a:extLst>
              <a:ext uri="{FF2B5EF4-FFF2-40B4-BE49-F238E27FC236}">
                <a16:creationId xmlns:a16="http://schemas.microsoft.com/office/drawing/2014/main" id="{965C3DDE-40BC-5982-CA5C-7F2E9E20B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428" y="3866463"/>
            <a:ext cx="4479007" cy="197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F7405C-5448-FAA9-92AA-B7A6BC6B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6CD1AF-3E76-DCBD-482E-4752171E6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698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55ECFB-827F-1EE2-2852-E7953287F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Management groups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18D757-8CF3-7AD8-3687-4EC16045F2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4154984"/>
          </a:xfrm>
        </p:spPr>
        <p:txBody>
          <a:bodyPr/>
          <a:lstStyle/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Management groups can include multiple Azure subscriptions.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Subscriptions inherit conditions applied to the management group.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10,000 management groups can be supported in a single directory.</a:t>
            </a:r>
          </a:p>
          <a:p>
            <a:pPr marL="290513" indent="-2905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cs typeface="Segoe UI Semilight" panose="020B0402040204020203" pitchFamily="34" charset="0"/>
              </a:rPr>
              <a:t>A management group tree can support up to six levels of depth.</a:t>
            </a:r>
          </a:p>
        </p:txBody>
      </p:sp>
      <p:pic>
        <p:nvPicPr>
          <p:cNvPr id="9" name="Picture 2" descr="Illustration showing the hierarchy of Azure Management groups, subscriptions, resource groups, and resources.">
            <a:extLst>
              <a:ext uri="{FF2B5EF4-FFF2-40B4-BE49-F238E27FC236}">
                <a16:creationId xmlns:a16="http://schemas.microsoft.com/office/drawing/2014/main" id="{05094914-E79B-EB3F-8CE4-2A7426C2284C}"/>
              </a:ext>
            </a:extLst>
          </p:cNvPr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/>
          <a:srcRect l="-12438" t="-6770" r="-12438" b="-6770"/>
          <a:stretch/>
        </p:blipFill>
        <p:spPr bwMode="auto"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109B1F-EC53-667F-AC8E-B573B840D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61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47127-6DE5-10D0-E2D3-87C2822A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EC8D917A-BDAC-1AC2-D73A-E18779E5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4ECBF0C-0BF2-38F6-098A-5153B2C37CFA}"/>
              </a:ext>
            </a:extLst>
          </p:cNvPr>
          <p:cNvSpPr txBox="1">
            <a:spLocks/>
          </p:cNvSpPr>
          <p:nvPr/>
        </p:nvSpPr>
        <p:spPr>
          <a:xfrm>
            <a:off x="3268713" y="1425864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How many resource groups can a resource be in at the same time?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FF2A91DB-EF30-06A8-09B8-71CDF01A1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84A1A3-610B-D404-42B4-4D1940B6320E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One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Two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Three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B6DDDB-DE4C-6AFF-B536-5168F4C3CA92}"/>
              </a:ext>
            </a:extLst>
          </p:cNvPr>
          <p:cNvSpPr txBox="1"/>
          <p:nvPr/>
        </p:nvSpPr>
        <p:spPr>
          <a:xfrm>
            <a:off x="3405538" y="5499264"/>
            <a:ext cx="843121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A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A resource can only be in one group at a time.</a:t>
            </a:r>
          </a:p>
        </p:txBody>
      </p:sp>
    </p:spTree>
    <p:extLst>
      <p:ext uri="{BB962C8B-B14F-4D97-AF65-F5344CB8AC3E}">
        <p14:creationId xmlns:p14="http://schemas.microsoft.com/office/powerpoint/2010/main" val="19421948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4118-5401-FCBE-7641-164ECCEA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3D3E15D3-09F4-5914-27FB-2867EEF62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3BDAB19-A450-77BF-3CE5-CF21626C69AD}"/>
              </a:ext>
            </a:extLst>
          </p:cNvPr>
          <p:cNvSpPr txBox="1">
            <a:spLocks/>
          </p:cNvSpPr>
          <p:nvPr/>
        </p:nvSpPr>
        <p:spPr>
          <a:xfrm>
            <a:off x="3268713" y="1425864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What happens to the resources within a resource group when an action or setting at the Resource Group level is applied?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60F1316A-E0E7-1977-0F9C-048B9A691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74E21F-F20D-9EFE-EDE5-428EEE1A9445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Current resources inherit the setting, but future resources don't.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Future resources inherit the setting, but current ones don't.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The setting is applied to current and future resources.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44E6A1-AA18-16FD-D68E-1C88CC99919A}"/>
              </a:ext>
            </a:extLst>
          </p:cNvPr>
          <p:cNvSpPr txBox="1"/>
          <p:nvPr/>
        </p:nvSpPr>
        <p:spPr>
          <a:xfrm>
            <a:off x="3405538" y="5499264"/>
            <a:ext cx="8431214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C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Resources inherit permissions from their resource group.</a:t>
            </a:r>
          </a:p>
        </p:txBody>
      </p:sp>
    </p:spTree>
    <p:extLst>
      <p:ext uri="{BB962C8B-B14F-4D97-AF65-F5344CB8AC3E}">
        <p14:creationId xmlns:p14="http://schemas.microsoft.com/office/powerpoint/2010/main" val="1108013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548E8-FB67-7D28-C5A0-BFC73D3F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BB39E712-40BF-3D2A-5262-A4ABDA1DC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30299"/>
            <a:ext cx="5652201" cy="615553"/>
          </a:xfrm>
        </p:spPr>
        <p:txBody>
          <a:bodyPr/>
          <a:lstStyle/>
          <a:p>
            <a:r>
              <a:rPr lang="en-US" sz="4000" dirty="0"/>
              <a:t>Knowledge check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ADF6919-C563-A940-2940-325A0E42D4BD}"/>
              </a:ext>
            </a:extLst>
          </p:cNvPr>
          <p:cNvSpPr txBox="1">
            <a:spLocks/>
          </p:cNvSpPr>
          <p:nvPr/>
        </p:nvSpPr>
        <p:spPr>
          <a:xfrm>
            <a:off x="3268713" y="1425864"/>
            <a:ext cx="8704212" cy="338554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i="1" dirty="0"/>
              <a:t>What Azure feature replicates resources across regions that are at least 300 miles away from each other?</a:t>
            </a:r>
          </a:p>
        </p:txBody>
      </p:sp>
      <p:pic>
        <p:nvPicPr>
          <p:cNvPr id="13" name="Picture 12" descr="A page displayed on a computer screen with lines on it and one of them has Check mark.  This represents the need to take a knowledge check.">
            <a:extLst>
              <a:ext uri="{FF2B5EF4-FFF2-40B4-BE49-F238E27FC236}">
                <a16:creationId xmlns:a16="http://schemas.microsoft.com/office/drawing/2014/main" id="{75AA09E0-BDB8-667A-2B3C-50CE7E2D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38" y="2382839"/>
            <a:ext cx="1989566" cy="28934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82E72A-AA0A-D18B-05E1-A0405C881DA0}"/>
              </a:ext>
            </a:extLst>
          </p:cNvPr>
          <p:cNvSpPr txBox="1"/>
          <p:nvPr/>
        </p:nvSpPr>
        <p:spPr>
          <a:xfrm>
            <a:off x="3405538" y="3106307"/>
            <a:ext cx="8431214" cy="14465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Region pairs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Availability Zones</a:t>
            </a:r>
          </a:p>
          <a:p>
            <a:pPr marL="342900" indent="-342900">
              <a:lnSpc>
                <a:spcPct val="90000"/>
              </a:lnSpc>
              <a:spcAft>
                <a:spcPts val="2400"/>
              </a:spcAft>
              <a:buFont typeface="+mj-lt"/>
              <a:buAutoNum type="alphaUcPeriod"/>
            </a:pPr>
            <a:r>
              <a:rPr lang="en-US" sz="2000" dirty="0"/>
              <a:t>Sovereign regions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CB1953-16A2-CD9E-0148-3282234B07A2}"/>
              </a:ext>
            </a:extLst>
          </p:cNvPr>
          <p:cNvSpPr txBox="1"/>
          <p:nvPr/>
        </p:nvSpPr>
        <p:spPr>
          <a:xfrm>
            <a:off x="3405538" y="5360764"/>
            <a:ext cx="8431214" cy="113877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Correct Answer: A</a:t>
            </a:r>
          </a:p>
          <a:p>
            <a:pPr>
              <a:lnSpc>
                <a:spcPct val="90000"/>
              </a:lnSpc>
              <a:spcAft>
                <a:spcPts val="2400"/>
              </a:spcAft>
            </a:pPr>
            <a:r>
              <a:rPr lang="en-US" sz="2000" b="1" dirty="0">
                <a:solidFill>
                  <a:srgbClr val="07641D"/>
                </a:solidFill>
              </a:rPr>
              <a:t>Most Azure regions are paired with another region within the same geography (such as US, Europe, or Asia) at least 300 miles away.</a:t>
            </a:r>
          </a:p>
        </p:txBody>
      </p:sp>
    </p:spTree>
    <p:extLst>
      <p:ext uri="{BB962C8B-B14F-4D97-AF65-F5344CB8AC3E}">
        <p14:creationId xmlns:p14="http://schemas.microsoft.com/office/powerpoint/2010/main" val="13810876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F6926-E5AD-DAC7-B661-C01B2A17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227E52-D6CB-FA1D-9A13-D6E919B07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18" y="2969970"/>
            <a:ext cx="8425233" cy="1785104"/>
          </a:xfrm>
        </p:spPr>
        <p:txBody>
          <a:bodyPr/>
          <a:lstStyle/>
          <a:p>
            <a:r>
              <a:rPr lang="en-US" b="1" dirty="0"/>
              <a:t>Labs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https://github.com/nanddeepn/AzureLabs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97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911" y="3384610"/>
            <a:ext cx="6345239" cy="615553"/>
          </a:xfrm>
        </p:spPr>
        <p:txBody>
          <a:bodyPr/>
          <a:lstStyle/>
          <a:p>
            <a:r>
              <a:rPr lang="en-US" dirty="0"/>
              <a:t>Cloud computing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80F53DD-CAD4-F74B-1E74-DA53C42E5F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190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B48F-9A62-A2E8-9A93-031FE6D41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63" y="370162"/>
            <a:ext cx="11013474" cy="492443"/>
          </a:xfrm>
        </p:spPr>
        <p:txBody>
          <a:bodyPr/>
          <a:lstStyle/>
          <a:p>
            <a:r>
              <a:rPr lang="en-US" dirty="0"/>
              <a:t>Microsoft Azure Free Account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0004A-25D4-2260-BB35-D187392711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1145298"/>
            <a:ext cx="11013474" cy="4567404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/>
              <a:t>Where to start?</a:t>
            </a:r>
          </a:p>
          <a:p>
            <a:pPr lvl="1"/>
            <a:r>
              <a:rPr lang="en-IN" sz="2800" dirty="0">
                <a:hlinkClick r:id="rId3"/>
              </a:rPr>
              <a:t>https://azure.microsoft.com/free</a:t>
            </a:r>
            <a:endParaRPr lang="en-IN" sz="2800" dirty="0"/>
          </a:p>
          <a:p>
            <a:endParaRPr lang="en-IN" sz="2800" dirty="0"/>
          </a:p>
          <a:p>
            <a:pPr marL="0" indent="0">
              <a:buNone/>
            </a:pPr>
            <a:r>
              <a:rPr lang="en-US" sz="2800" dirty="0"/>
              <a:t>What’s included in the free tier account?</a:t>
            </a:r>
          </a:p>
          <a:p>
            <a:pPr lvl="1"/>
            <a:r>
              <a:rPr lang="en-US" sz="2800" dirty="0"/>
              <a:t> 12 months of popular free services</a:t>
            </a:r>
          </a:p>
          <a:p>
            <a:pPr lvl="1"/>
            <a:r>
              <a:rPr lang="en-US" sz="2800" dirty="0"/>
              <a:t> $200 credit to use in the first 30 days</a:t>
            </a:r>
          </a:p>
          <a:p>
            <a:pPr lvl="1"/>
            <a:r>
              <a:rPr lang="en-US" sz="2800" dirty="0"/>
              <a:t> 25+ Azure services that are always free</a:t>
            </a:r>
            <a:endParaRPr lang="en-IN" sz="2800" dirty="0"/>
          </a:p>
          <a:p>
            <a:endParaRPr lang="en-IN" sz="2800" dirty="0"/>
          </a:p>
          <a:p>
            <a:pPr marL="0" indent="0">
              <a:buNone/>
            </a:pPr>
            <a:r>
              <a:rPr lang="en-IN" sz="2800" dirty="0"/>
              <a:t>Let’s create our account 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79B622-91EE-EB15-8498-98FFC14DE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06655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44AB3C3-F9FD-1264-66FB-F0E9CB42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Cloud computing―o</a:t>
            </a:r>
            <a:r>
              <a:rPr lang="en-US" dirty="0">
                <a:cs typeface="Segoe UI"/>
              </a:rPr>
              <a:t>bjective domain 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B8397EB-BC78-0BC7-88BF-CCB9EB0F0E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2308324"/>
          </a:xfrm>
        </p:spPr>
        <p:txBody>
          <a:bodyPr/>
          <a:lstStyle/>
          <a:p>
            <a:pPr marL="292100" indent="-292100">
              <a:spcBef>
                <a:spcPts val="1200"/>
              </a:spcBef>
            </a:pPr>
            <a:r>
              <a:rPr lang="en-US" sz="2200" dirty="0"/>
              <a:t>Define cloud computing.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Define cloud models, including public, private, and hybrid.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Identify appropriate use cases for each cloud model.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Describe the consumption-based model.</a:t>
            </a:r>
          </a:p>
          <a:p>
            <a:pPr marL="292100" indent="-292100">
              <a:spcBef>
                <a:spcPts val="1200"/>
              </a:spcBef>
            </a:pPr>
            <a:r>
              <a:rPr lang="en-US" sz="2200" dirty="0"/>
              <a:t>Compare cloud pricing models.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5BBD556-E5E1-6B25-AF26-528558E9F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15585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023429-03CD-84FB-ECA3-255619DD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C0D0A01-4012-5610-2FC5-53EC2C1114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15553"/>
          </a:xfrm>
        </p:spPr>
        <p:txBody>
          <a:bodyPr/>
          <a:lstStyle/>
          <a:p>
            <a:r>
              <a:rPr lang="en-US" sz="2000" b="1" dirty="0">
                <a:latin typeface="+mn-lt"/>
              </a:rPr>
              <a:t>Cloud computing </a:t>
            </a:r>
            <a:r>
              <a:rPr lang="en-US" sz="2000" dirty="0">
                <a:latin typeface="+mn-lt"/>
              </a:rPr>
              <a:t>is the delivery of computing services over the internet, enabling faster innovation, flexible resources, and economies of scale.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DB9271-8F2A-1A93-7584-0F057DD78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199" y="2311427"/>
            <a:ext cx="11011601" cy="2667365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 descr="Group of three icons representing the primary cloud computing services of Compute, Networking, and Storage.">
            <a:extLst>
              <a:ext uri="{FF2B5EF4-FFF2-40B4-BE49-F238E27FC236}">
                <a16:creationId xmlns:a16="http://schemas.microsoft.com/office/drawing/2014/main" id="{C05CDA2C-F177-4D7B-F45E-9D52F7BD61D6}"/>
              </a:ext>
            </a:extLst>
          </p:cNvPr>
          <p:cNvGrpSpPr/>
          <p:nvPr/>
        </p:nvGrpSpPr>
        <p:grpSpPr>
          <a:xfrm>
            <a:off x="2169517" y="2527550"/>
            <a:ext cx="7840965" cy="2235118"/>
            <a:chOff x="2169517" y="2527550"/>
            <a:chExt cx="7840965" cy="2235118"/>
          </a:xfrm>
        </p:grpSpPr>
        <p:pic>
          <p:nvPicPr>
            <p:cNvPr id="27" name="Picture 26" descr="Icon representing racks of servers for compute.">
              <a:extLst>
                <a:ext uri="{FF2B5EF4-FFF2-40B4-BE49-F238E27FC236}">
                  <a16:creationId xmlns:a16="http://schemas.microsoft.com/office/drawing/2014/main" id="{E069FACE-BAC3-3E36-041C-13939868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9517" y="2529106"/>
              <a:ext cx="1660327" cy="1660327"/>
            </a:xfrm>
            <a:prstGeom prst="rect">
              <a:avLst/>
            </a:prstGeom>
          </p:spPr>
        </p:pic>
        <p:pic>
          <p:nvPicPr>
            <p:cNvPr id="25" name="Picture 24" descr="Bar graphic representing data being stored on cloud servers">
              <a:extLst>
                <a:ext uri="{FF2B5EF4-FFF2-40B4-BE49-F238E27FC236}">
                  <a16:creationId xmlns:a16="http://schemas.microsoft.com/office/drawing/2014/main" id="{2DFC2BF6-4973-7A1B-D107-B974D1A20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154" y="2527550"/>
              <a:ext cx="1660328" cy="1663438"/>
            </a:xfrm>
            <a:prstGeom prst="rect">
              <a:avLst/>
            </a:prstGeom>
          </p:spPr>
        </p:pic>
        <p:pic>
          <p:nvPicPr>
            <p:cNvPr id="23" name="Picture 22" descr="Picture of two arrows showing data flowing on a network.">
              <a:extLst>
                <a:ext uri="{FF2B5EF4-FFF2-40B4-BE49-F238E27FC236}">
                  <a16:creationId xmlns:a16="http://schemas.microsoft.com/office/drawing/2014/main" id="{C919746F-3EAC-7C93-CBE3-FB1C19BF4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2814" y="2529106"/>
              <a:ext cx="1660327" cy="1660327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9023A9-C852-CAA3-481D-C042C3EFA24A}"/>
                </a:ext>
              </a:extLst>
            </p:cNvPr>
            <p:cNvSpPr txBox="1"/>
            <p:nvPr/>
          </p:nvSpPr>
          <p:spPr>
            <a:xfrm>
              <a:off x="2372521" y="4430269"/>
              <a:ext cx="1254318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A22442B-35DC-B065-3CF5-0BF4B61C7C2D}"/>
                </a:ext>
              </a:extLst>
            </p:cNvPr>
            <p:cNvSpPr txBox="1"/>
            <p:nvPr/>
          </p:nvSpPr>
          <p:spPr>
            <a:xfrm>
              <a:off x="8659117" y="4430269"/>
              <a:ext cx="104240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Storage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B25832A-B99A-AB1B-4EEF-CD70EFF6D57B}"/>
                </a:ext>
              </a:extLst>
            </p:cNvPr>
            <p:cNvSpPr txBox="1"/>
            <p:nvPr/>
          </p:nvSpPr>
          <p:spPr>
            <a:xfrm>
              <a:off x="5348337" y="4430269"/>
              <a:ext cx="1589281" cy="3323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Networking</a:t>
              </a:r>
            </a:p>
          </p:txBody>
        </p:sp>
      </p:grpSp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A0617CE6-053F-B9F4-70C0-05558F94C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29280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267A33-2D63-6B8D-43CE-675505D5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800F71-B561-BA25-3E83-782026B540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77766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create a cloud environment in their datacenter.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Organizations are responsible for operating the services they provide.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Does not provide access to users outside of the organization.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468B9A-AC51-7099-4DDB-EB312B5F4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064000" y="1581150"/>
            <a:ext cx="7535862" cy="443072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64348E1-2F3C-58EE-FE0B-D4A5F9107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533" t="-3425" r="-116533" b="-3425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C1801CF-12FF-FEA1-F445-15EC2971B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882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7591182-DBA0-D27C-33B1-169E4956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60A702-2E1B-F2B0-91FE-ED9BE5B51F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289300" cy="2769989"/>
          </a:xfrm>
        </p:spPr>
        <p:txBody>
          <a:bodyPr/>
          <a:lstStyle/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Owned by cloud services or hosting provider.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Provides resources and services to multiple </a:t>
            </a:r>
            <a:r>
              <a:rPr lang="en-US" sz="2000">
                <a:latin typeface="+mn-lt"/>
              </a:rPr>
              <a:t>organizations and </a:t>
            </a:r>
            <a:r>
              <a:rPr lang="en-US" sz="2000" dirty="0">
                <a:latin typeface="+mn-lt"/>
              </a:rPr>
              <a:t>users.</a:t>
            </a:r>
          </a:p>
          <a:p>
            <a:pPr marL="228600" indent="-2286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Accessed via secure network connection (typically </a:t>
            </a:r>
            <a:r>
              <a:rPr lang="en-US" sz="2000">
                <a:latin typeface="+mn-lt"/>
              </a:rPr>
              <a:t>over the internet</a:t>
            </a:r>
            <a:r>
              <a:rPr lang="en-US" sz="2000" dirty="0">
                <a:latin typeface="+mn-lt"/>
              </a:rPr>
              <a:t>).</a:t>
            </a:r>
          </a:p>
        </p:txBody>
      </p:sp>
      <p:pic>
        <p:nvPicPr>
          <p:cNvPr id="12" name="Picture Placeholder 11" descr="Multiple hands hold data up to servers in the clouds.">
            <a:extLst>
              <a:ext uri="{FF2B5EF4-FFF2-40B4-BE49-F238E27FC236}">
                <a16:creationId xmlns:a16="http://schemas.microsoft.com/office/drawing/2014/main" id="{292D9EE7-2B7D-0F7F-E5EB-9499F60BBC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35" t="-20303" r="-19535" b="-20303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6165264-67FC-15D6-E203-409E758B8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964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7DB7452-CCD5-7000-9ED8-2B97B756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3030"/>
                </a:solidFill>
                <a:latin typeface="Segoe UI Semibold (Headings)"/>
              </a:rPr>
              <a:t>Hybrid cloud</a:t>
            </a:r>
            <a:endParaRPr lang="en-US" dirty="0"/>
          </a:p>
        </p:txBody>
      </p:sp>
      <p:pic>
        <p:nvPicPr>
          <p:cNvPr id="12" name="Picture Placeholder 11" descr="The public cloud image and private cloud image are connected with a plus sign, demonstrating that a hybrid cloud is a combination of the two.">
            <a:extLst>
              <a:ext uri="{FF2B5EF4-FFF2-40B4-BE49-F238E27FC236}">
                <a16:creationId xmlns:a16="http://schemas.microsoft.com/office/drawing/2014/main" id="{82CE542A-F0AF-D7B4-7A47-48DD4BF3E717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71" t="-211" r="-44171" b="-211"/>
          <a:stretch/>
        </p:blipFill>
        <p:spPr>
          <a:xfrm>
            <a:off x="0" y="1152525"/>
            <a:ext cx="12192000" cy="34448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639F9-40A9-E90F-85D5-7F33E4F00E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10854380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Combines </a:t>
            </a:r>
            <a:r>
              <a:rPr lang="en-US" sz="2000" b="1" dirty="0"/>
              <a:t>public</a:t>
            </a:r>
            <a:r>
              <a:rPr lang="en-US" sz="2000" dirty="0"/>
              <a:t> and </a:t>
            </a:r>
            <a:r>
              <a:rPr lang="en-US" sz="2000" b="1" dirty="0"/>
              <a:t>private</a:t>
            </a:r>
            <a:r>
              <a:rPr lang="en-US" sz="2000" dirty="0"/>
              <a:t> clouds to allow applications to run in the most appropriate location.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9151EBE-CF2E-7408-EF64-0F0E18DCF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216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4486</Words>
  <Application>Microsoft Office PowerPoint</Application>
  <PresentationFormat>Widescreen</PresentationFormat>
  <Paragraphs>527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Segoe UI</vt:lpstr>
      <vt:lpstr>Segoe UI Light</vt:lpstr>
      <vt:lpstr>Segoe UI Semibold</vt:lpstr>
      <vt:lpstr>Segoe UI Semibold (Headings)</vt:lpstr>
      <vt:lpstr>Segoe UI Semilight</vt:lpstr>
      <vt:lpstr>Symbol</vt:lpstr>
      <vt:lpstr>Wingdings</vt:lpstr>
      <vt:lpstr>1_LIGHT MODE</vt:lpstr>
      <vt:lpstr>Introduction to  Cloud Computing</vt:lpstr>
      <vt:lpstr>Nanddeep Nachan</vt:lpstr>
      <vt:lpstr>Learning path 01―outline</vt:lpstr>
      <vt:lpstr>Cloud computing</vt:lpstr>
      <vt:lpstr>Cloud computing―objective domain </vt:lpstr>
      <vt:lpstr>What is cloud computing?</vt:lpstr>
      <vt:lpstr>Private cloud</vt:lpstr>
      <vt:lpstr>Public cloud</vt:lpstr>
      <vt:lpstr>Hybrid cloud</vt:lpstr>
      <vt:lpstr>Cloud model comparison</vt:lpstr>
      <vt:lpstr>Compare CapEx vs. OpEx</vt:lpstr>
      <vt:lpstr>Consumption-based model</vt:lpstr>
      <vt:lpstr>Cloud benefits</vt:lpstr>
      <vt:lpstr>Cloud benefits―objective domain</vt:lpstr>
      <vt:lpstr>Cloud benefits </vt:lpstr>
      <vt:lpstr>Cloud service types</vt:lpstr>
      <vt:lpstr>Cloud services―objective domain</vt:lpstr>
      <vt:lpstr>PowerPoint Presentation</vt:lpstr>
      <vt:lpstr>Infrastructure as a service (IaaS)</vt:lpstr>
      <vt:lpstr>Platform as a service (PaaS)</vt:lpstr>
      <vt:lpstr>Software as a service (SaaS)</vt:lpstr>
      <vt:lpstr>Cloud service comparison</vt:lpstr>
      <vt:lpstr>Knowledge check</vt:lpstr>
      <vt:lpstr>Knowledge check</vt:lpstr>
      <vt:lpstr>Knowledge check</vt:lpstr>
      <vt:lpstr>Knowledge check</vt:lpstr>
      <vt:lpstr>Knowledge check</vt:lpstr>
      <vt:lpstr>Azure architectural components</vt:lpstr>
      <vt:lpstr>Regions</vt:lpstr>
      <vt:lpstr>Availability zones</vt:lpstr>
      <vt:lpstr>Region pairs</vt:lpstr>
      <vt:lpstr>Azure resources</vt:lpstr>
      <vt:lpstr>Resource groups</vt:lpstr>
      <vt:lpstr>Azure subscriptions</vt:lpstr>
      <vt:lpstr>Management groups</vt:lpstr>
      <vt:lpstr>Knowledge check</vt:lpstr>
      <vt:lpstr>Knowledge check</vt:lpstr>
      <vt:lpstr>Knowledge check</vt:lpstr>
      <vt:lpstr>Labs  https://github.com/nanddeepn/AzureLabs</vt:lpstr>
      <vt:lpstr>Microsoft Azure Free Account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2023-10-03T15:02:57Z</dcterms:created>
  <dcterms:modified xsi:type="dcterms:W3CDTF">2024-11-16T11:10:31Z</dcterms:modified>
</cp:coreProperties>
</file>